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63" autoAdjust="0"/>
    <p:restoredTop sz="94610"/>
  </p:normalViewPr>
  <p:slideViewPr>
    <p:cSldViewPr snapToGrid="0" snapToObjects="1">
      <p:cViewPr varScale="1">
        <p:scale>
          <a:sx n="74" d="100"/>
          <a:sy n="74" d="100"/>
        </p:scale>
        <p:origin x="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08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25554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8727" y="2435543"/>
            <a:ext cx="4908828" cy="3358515"/>
          </a:xfrm>
          <a:prstGeom prst="rect">
            <a:avLst/>
          </a:prstGeom>
        </p:spPr>
      </p:pic>
      <p:sp>
        <p:nvSpPr>
          <p:cNvPr id="6" name="Text 2"/>
          <p:cNvSpPr/>
          <p:nvPr/>
        </p:nvSpPr>
        <p:spPr>
          <a:xfrm>
            <a:off x="6295072" y="3863343"/>
            <a:ext cx="7526655" cy="2670896"/>
          </a:xfrm>
          <a:prstGeom prst="rect">
            <a:avLst/>
          </a:prstGeom>
          <a:noFill/>
          <a:ln/>
        </p:spPr>
        <p:txBody>
          <a:bodyPr wrap="square" rtlCol="0" anchor="t"/>
          <a:lstStyle/>
          <a:p>
            <a:pPr marL="0" indent="0">
              <a:lnSpc>
                <a:spcPts val="7846"/>
              </a:lnSpc>
              <a:buNone/>
            </a:pPr>
            <a:r>
              <a:rPr lang="en-US" sz="4400" b="1" dirty="0">
                <a:solidFill>
                  <a:srgbClr val="233939"/>
                </a:solidFill>
                <a:latin typeface="Syne" pitchFamily="34" charset="0"/>
                <a:ea typeface="Syne" pitchFamily="34" charset="-122"/>
                <a:cs typeface="Syne" pitchFamily="34" charset="-120"/>
              </a:rPr>
              <a:t>Name: Sumit Gupta</a:t>
            </a:r>
          </a:p>
          <a:p>
            <a:pPr marL="0" indent="0">
              <a:lnSpc>
                <a:spcPts val="7846"/>
              </a:lnSpc>
              <a:buNone/>
            </a:pPr>
            <a:r>
              <a:rPr lang="en-US" sz="4400" b="1" dirty="0">
                <a:solidFill>
                  <a:srgbClr val="233939"/>
                </a:solidFill>
                <a:latin typeface="Syne" pitchFamily="34" charset="0"/>
                <a:ea typeface="Syne" pitchFamily="34" charset="-122"/>
              </a:rPr>
              <a:t>Reg. no.:12224034</a:t>
            </a:r>
            <a:endParaRPr lang="en-US" sz="4400" dirty="0"/>
          </a:p>
        </p:txBody>
      </p:sp>
      <p:sp>
        <p:nvSpPr>
          <p:cNvPr id="8" name="Shape 4"/>
          <p:cNvSpPr/>
          <p:nvPr/>
        </p:nvSpPr>
        <p:spPr>
          <a:xfrm>
            <a:off x="6295073" y="6523315"/>
            <a:ext cx="369689" cy="369689"/>
          </a:xfrm>
          <a:prstGeom prst="roundRect">
            <a:avLst>
              <a:gd name="adj" fmla="val 24731830"/>
            </a:avLst>
          </a:prstGeom>
          <a:noFill/>
          <a:ln w="7620">
            <a:solidFill>
              <a:srgbClr val="FFFFFF"/>
            </a:solidFill>
            <a:prstDash val="solid"/>
          </a:ln>
        </p:spPr>
        <p:txBody>
          <a:bodyPr/>
          <a:lstStyle/>
          <a:p>
            <a:endParaRPr lang="en-IN"/>
          </a:p>
        </p:txBody>
      </p:sp>
      <p:sp>
        <p:nvSpPr>
          <p:cNvPr id="9" name="Text 2">
            <a:extLst>
              <a:ext uri="{FF2B5EF4-FFF2-40B4-BE49-F238E27FC236}">
                <a16:creationId xmlns:a16="http://schemas.microsoft.com/office/drawing/2014/main" id="{2E8EFF53-1897-DABB-2AEE-C65CF9AC3B3B}"/>
              </a:ext>
            </a:extLst>
          </p:cNvPr>
          <p:cNvSpPr/>
          <p:nvPr/>
        </p:nvSpPr>
        <p:spPr>
          <a:xfrm>
            <a:off x="6295073" y="1319213"/>
            <a:ext cx="7526655" cy="1992630"/>
          </a:xfrm>
          <a:prstGeom prst="rect">
            <a:avLst/>
          </a:prstGeom>
          <a:noFill/>
          <a:ln/>
        </p:spPr>
        <p:txBody>
          <a:bodyPr wrap="square" rtlCol="0" anchor="t"/>
          <a:lstStyle/>
          <a:p>
            <a:pPr marL="0" indent="0">
              <a:lnSpc>
                <a:spcPts val="7846"/>
              </a:lnSpc>
              <a:buNone/>
            </a:pPr>
            <a:r>
              <a:rPr lang="en-US" sz="6277" b="1" dirty="0">
                <a:solidFill>
                  <a:srgbClr val="233939"/>
                </a:solidFill>
                <a:latin typeface="Syne" pitchFamily="34" charset="0"/>
                <a:ea typeface="Syne" pitchFamily="34" charset="-122"/>
                <a:cs typeface="Syne" pitchFamily="34" charset="-120"/>
              </a:rPr>
              <a:t>NQueens Solver Visualizer</a:t>
            </a:r>
            <a:endParaRPr lang="en-US" sz="627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1694" y="2433757"/>
            <a:ext cx="5042892" cy="3361968"/>
          </a:xfrm>
          <a:prstGeom prst="rect">
            <a:avLst/>
          </a:prstGeom>
        </p:spPr>
      </p:pic>
      <p:sp>
        <p:nvSpPr>
          <p:cNvPr id="6" name="Text 2"/>
          <p:cNvSpPr/>
          <p:nvPr/>
        </p:nvSpPr>
        <p:spPr>
          <a:xfrm>
            <a:off x="6107311" y="1056799"/>
            <a:ext cx="4435078" cy="554355"/>
          </a:xfrm>
          <a:prstGeom prst="rect">
            <a:avLst/>
          </a:prstGeom>
          <a:noFill/>
          <a:ln/>
        </p:spPr>
        <p:txBody>
          <a:bodyPr wrap="none" rtlCol="0" anchor="t"/>
          <a:lstStyle/>
          <a:p>
            <a:pPr marL="0" indent="0">
              <a:lnSpc>
                <a:spcPts val="4365"/>
              </a:lnSpc>
              <a:buNone/>
            </a:pPr>
            <a:r>
              <a:rPr lang="en-US" sz="3492" b="1" dirty="0">
                <a:solidFill>
                  <a:srgbClr val="233939"/>
                </a:solidFill>
                <a:latin typeface="Syne" pitchFamily="34" charset="0"/>
                <a:ea typeface="Syne" pitchFamily="34" charset="-122"/>
                <a:cs typeface="Syne" pitchFamily="34" charset="-120"/>
              </a:rPr>
              <a:t>Implementation</a:t>
            </a:r>
            <a:endParaRPr lang="en-US" sz="3492" dirty="0"/>
          </a:p>
        </p:txBody>
      </p:sp>
      <p:sp>
        <p:nvSpPr>
          <p:cNvPr id="7" name="Text 3"/>
          <p:cNvSpPr/>
          <p:nvPr/>
        </p:nvSpPr>
        <p:spPr>
          <a:xfrm>
            <a:off x="6107311" y="1877258"/>
            <a:ext cx="7902178" cy="1135380"/>
          </a:xfrm>
          <a:prstGeom prst="rect">
            <a:avLst/>
          </a:prstGeom>
          <a:noFill/>
          <a:ln/>
        </p:spPr>
        <p:txBody>
          <a:bodyPr wrap="square" rtlCol="0" anchor="t"/>
          <a:lstStyle/>
          <a:p>
            <a:pPr marL="0" indent="0">
              <a:lnSpc>
                <a:spcPts val="2235"/>
              </a:lnSpc>
              <a:buNone/>
            </a:pPr>
            <a:r>
              <a:rPr lang="en-US" sz="1397" dirty="0">
                <a:solidFill>
                  <a:srgbClr val="3B4E4E"/>
                </a:solidFill>
                <a:latin typeface="Overpass" pitchFamily="34" charset="0"/>
                <a:ea typeface="Overpass" pitchFamily="34" charset="-122"/>
                <a:cs typeface="Overpass" pitchFamily="34" charset="-120"/>
              </a:rPr>
              <a:t>The code structure consists of the NQueensSolverVisualizer class, which contains variables like queens (array to hold queen positions), n (board size), CELL_SIZE (cell size in pixels), and DELAY (delay for visualization). The class also includes methods for solving the problem, checking for safety, repainting the board, printing solutions, and handling user input.</a:t>
            </a:r>
            <a:endParaRPr lang="en-US" sz="1397" dirty="0"/>
          </a:p>
        </p:txBody>
      </p:sp>
      <p:pic>
        <p:nvPicPr>
          <p:cNvPr id="8" name="Image 2" descr="preencoded.png"/>
          <p:cNvPicPr>
            <a:picLocks noChangeAspect="1"/>
          </p:cNvPicPr>
          <p:nvPr/>
        </p:nvPicPr>
        <p:blipFill>
          <a:blip r:embed="rId5"/>
          <a:stretch>
            <a:fillRect/>
          </a:stretch>
        </p:blipFill>
        <p:spPr>
          <a:xfrm>
            <a:off x="6107311" y="3212187"/>
            <a:ext cx="443508" cy="443508"/>
          </a:xfrm>
          <a:prstGeom prst="rect">
            <a:avLst/>
          </a:prstGeom>
        </p:spPr>
      </p:pic>
      <p:sp>
        <p:nvSpPr>
          <p:cNvPr id="9" name="Text 4"/>
          <p:cNvSpPr/>
          <p:nvPr/>
        </p:nvSpPr>
        <p:spPr>
          <a:xfrm>
            <a:off x="6107311" y="3833098"/>
            <a:ext cx="2217539" cy="277178"/>
          </a:xfrm>
          <a:prstGeom prst="rect">
            <a:avLst/>
          </a:prstGeom>
          <a:noFill/>
          <a:ln/>
        </p:spPr>
        <p:txBody>
          <a:bodyPr wrap="none" rtlCol="0" anchor="t"/>
          <a:lstStyle/>
          <a:p>
            <a:pPr marL="0" indent="0" algn="l">
              <a:lnSpc>
                <a:spcPts val="2183"/>
              </a:lnSpc>
              <a:buNone/>
            </a:pPr>
            <a:r>
              <a:rPr lang="en-US" sz="1746" b="1" dirty="0">
                <a:solidFill>
                  <a:srgbClr val="3B4E4E"/>
                </a:solidFill>
                <a:latin typeface="Syne" pitchFamily="34" charset="0"/>
                <a:ea typeface="Syne" pitchFamily="34" charset="-122"/>
                <a:cs typeface="Syne" pitchFamily="34" charset="-120"/>
              </a:rPr>
              <a:t>Code Structure</a:t>
            </a:r>
            <a:endParaRPr lang="en-US" sz="1746" dirty="0"/>
          </a:p>
        </p:txBody>
      </p:sp>
      <p:sp>
        <p:nvSpPr>
          <p:cNvPr id="10" name="Text 5"/>
          <p:cNvSpPr/>
          <p:nvPr/>
        </p:nvSpPr>
        <p:spPr>
          <a:xfrm>
            <a:off x="6107311" y="4216718"/>
            <a:ext cx="7902178" cy="851535"/>
          </a:xfrm>
          <a:prstGeom prst="rect">
            <a:avLst/>
          </a:prstGeom>
          <a:noFill/>
          <a:ln/>
        </p:spPr>
        <p:txBody>
          <a:bodyPr wrap="square" rtlCol="0" anchor="t"/>
          <a:lstStyle/>
          <a:p>
            <a:pPr marL="0" indent="0" algn="l">
              <a:lnSpc>
                <a:spcPts val="2235"/>
              </a:lnSpc>
              <a:buNone/>
            </a:pPr>
            <a:r>
              <a:rPr lang="en-US" sz="1397" dirty="0">
                <a:solidFill>
                  <a:srgbClr val="3B4E4E"/>
                </a:solidFill>
                <a:latin typeface="Overpass" pitchFamily="34" charset="0"/>
                <a:ea typeface="Overpass" pitchFamily="34" charset="-122"/>
                <a:cs typeface="Overpass" pitchFamily="34" charset="-120"/>
              </a:rPr>
              <a:t>The code structure consists of the NQueensSolverVisualizer class, which contains variables like queens (array to hold queen positions), n (board size), CELL_SIZE (cell size in pixels), and DELAY (delay for visualization).</a:t>
            </a:r>
            <a:endParaRPr lang="en-US" sz="1397" dirty="0"/>
          </a:p>
        </p:txBody>
      </p:sp>
      <p:pic>
        <p:nvPicPr>
          <p:cNvPr id="11" name="Image 3" descr="preencoded.png"/>
          <p:cNvPicPr>
            <a:picLocks noChangeAspect="1"/>
          </p:cNvPicPr>
          <p:nvPr/>
        </p:nvPicPr>
        <p:blipFill>
          <a:blip r:embed="rId6"/>
          <a:stretch>
            <a:fillRect/>
          </a:stretch>
        </p:blipFill>
        <p:spPr>
          <a:xfrm>
            <a:off x="6107311" y="5600462"/>
            <a:ext cx="443508" cy="443508"/>
          </a:xfrm>
          <a:prstGeom prst="rect">
            <a:avLst/>
          </a:prstGeom>
        </p:spPr>
      </p:pic>
      <p:sp>
        <p:nvSpPr>
          <p:cNvPr id="12" name="Text 6"/>
          <p:cNvSpPr/>
          <p:nvPr/>
        </p:nvSpPr>
        <p:spPr>
          <a:xfrm>
            <a:off x="6107311" y="6221373"/>
            <a:ext cx="2217539" cy="277178"/>
          </a:xfrm>
          <a:prstGeom prst="rect">
            <a:avLst/>
          </a:prstGeom>
          <a:noFill/>
          <a:ln/>
        </p:spPr>
        <p:txBody>
          <a:bodyPr wrap="none" rtlCol="0" anchor="t"/>
          <a:lstStyle/>
          <a:p>
            <a:pPr marL="0" indent="0" algn="l">
              <a:lnSpc>
                <a:spcPts val="2183"/>
              </a:lnSpc>
              <a:buNone/>
            </a:pPr>
            <a:r>
              <a:rPr lang="en-US" sz="1746" b="1" dirty="0">
                <a:solidFill>
                  <a:srgbClr val="3B4E4E"/>
                </a:solidFill>
                <a:latin typeface="Syne" pitchFamily="34" charset="0"/>
                <a:ea typeface="Syne" pitchFamily="34" charset="-122"/>
                <a:cs typeface="Syne" pitchFamily="34" charset="-120"/>
              </a:rPr>
              <a:t>Methods</a:t>
            </a:r>
            <a:endParaRPr lang="en-US" sz="1746" dirty="0"/>
          </a:p>
        </p:txBody>
      </p:sp>
      <p:sp>
        <p:nvSpPr>
          <p:cNvPr id="13" name="Text 7"/>
          <p:cNvSpPr/>
          <p:nvPr/>
        </p:nvSpPr>
        <p:spPr>
          <a:xfrm>
            <a:off x="6107311" y="6604992"/>
            <a:ext cx="7902178" cy="567690"/>
          </a:xfrm>
          <a:prstGeom prst="rect">
            <a:avLst/>
          </a:prstGeom>
          <a:noFill/>
          <a:ln/>
        </p:spPr>
        <p:txBody>
          <a:bodyPr wrap="square" rtlCol="0" anchor="t"/>
          <a:lstStyle/>
          <a:p>
            <a:pPr marL="0" indent="0" algn="l">
              <a:lnSpc>
                <a:spcPts val="2235"/>
              </a:lnSpc>
              <a:buNone/>
            </a:pPr>
            <a:r>
              <a:rPr lang="en-US" sz="1397" dirty="0">
                <a:solidFill>
                  <a:srgbClr val="3B4E4E"/>
                </a:solidFill>
                <a:latin typeface="Overpass" pitchFamily="34" charset="0"/>
                <a:ea typeface="Overpass" pitchFamily="34" charset="-122"/>
                <a:cs typeface="Overpass" pitchFamily="34" charset="-120"/>
              </a:rPr>
              <a:t>The class also includes methods for solving the problem, checking for safety, repainting the board, printing solutions, and handling user input.</a:t>
            </a:r>
            <a:endParaRPr lang="en-US" sz="139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331637"/>
          </a:xfrm>
          <a:prstGeom prst="rect">
            <a:avLst/>
          </a:prstGeom>
          <a:solidFill>
            <a:srgbClr val="FFFDE6"/>
          </a:solidFill>
          <a:ln/>
        </p:spPr>
        <p:txBody>
          <a:bodyPr/>
          <a:lstStyle/>
          <a:p>
            <a:endParaRPr lang="en-IN"/>
          </a:p>
        </p:txBody>
      </p:sp>
      <p:sp>
        <p:nvSpPr>
          <p:cNvPr id="4" name="Text 2"/>
          <p:cNvSpPr/>
          <p:nvPr/>
        </p:nvSpPr>
        <p:spPr>
          <a:xfrm>
            <a:off x="1418392" y="593646"/>
            <a:ext cx="5403056" cy="674608"/>
          </a:xfrm>
          <a:prstGeom prst="rect">
            <a:avLst/>
          </a:prstGeom>
          <a:noFill/>
          <a:ln/>
        </p:spPr>
        <p:txBody>
          <a:bodyPr wrap="none" rtlCol="0" anchor="t"/>
          <a:lstStyle/>
          <a:p>
            <a:pPr marL="0" indent="0">
              <a:lnSpc>
                <a:spcPts val="5313"/>
              </a:lnSpc>
              <a:buNone/>
            </a:pPr>
            <a:r>
              <a:rPr lang="en-US" sz="4250" b="1" dirty="0">
                <a:solidFill>
                  <a:srgbClr val="233939"/>
                </a:solidFill>
                <a:latin typeface="Syne" pitchFamily="34" charset="0"/>
                <a:ea typeface="Syne" pitchFamily="34" charset="-122"/>
                <a:cs typeface="Syne" pitchFamily="34" charset="-120"/>
              </a:rPr>
              <a:t>Educational Value</a:t>
            </a:r>
            <a:endParaRPr lang="en-US" sz="4250" dirty="0"/>
          </a:p>
        </p:txBody>
      </p:sp>
      <p:sp>
        <p:nvSpPr>
          <p:cNvPr id="5" name="Text 3"/>
          <p:cNvSpPr/>
          <p:nvPr/>
        </p:nvSpPr>
        <p:spPr>
          <a:xfrm>
            <a:off x="1418392" y="1699974"/>
            <a:ext cx="11793617" cy="1035844"/>
          </a:xfrm>
          <a:prstGeom prst="rect">
            <a:avLst/>
          </a:prstGeom>
          <a:noFill/>
          <a:ln/>
        </p:spPr>
        <p:txBody>
          <a:bodyPr wrap="square" rtlCol="0" anchor="t"/>
          <a:lstStyle/>
          <a:p>
            <a:pPr marL="0" indent="0">
              <a:lnSpc>
                <a:spcPts val="2720"/>
              </a:lnSpc>
              <a:buNone/>
            </a:pPr>
            <a:r>
              <a:rPr lang="en-US" sz="1700" dirty="0">
                <a:solidFill>
                  <a:srgbClr val="3B4E4E"/>
                </a:solidFill>
                <a:latin typeface="Overpass" pitchFamily="34" charset="0"/>
                <a:ea typeface="Overpass" pitchFamily="34" charset="-122"/>
                <a:cs typeface="Overpass" pitchFamily="34" charset="-120"/>
              </a:rPr>
              <a:t>The N-Queens Solver Visualizer provides significant educational value by demonstrating algorithms, enabling interactive learning, and providing visual feedback. It helps students understand the backtracking algorithm and its application in solving the N-Queens problem.</a:t>
            </a:r>
            <a:endParaRPr lang="en-US" sz="1700" dirty="0"/>
          </a:p>
        </p:txBody>
      </p:sp>
      <p:pic>
        <p:nvPicPr>
          <p:cNvPr id="6" name="Image 0" descr="preencoded.png"/>
          <p:cNvPicPr>
            <a:picLocks noChangeAspect="1"/>
          </p:cNvPicPr>
          <p:nvPr/>
        </p:nvPicPr>
        <p:blipFill>
          <a:blip r:embed="rId3"/>
          <a:stretch>
            <a:fillRect/>
          </a:stretch>
        </p:blipFill>
        <p:spPr>
          <a:xfrm>
            <a:off x="1418392" y="2978706"/>
            <a:ext cx="3715226" cy="2296120"/>
          </a:xfrm>
          <a:prstGeom prst="rect">
            <a:avLst/>
          </a:prstGeom>
        </p:spPr>
      </p:pic>
      <p:sp>
        <p:nvSpPr>
          <p:cNvPr id="7" name="Text 4"/>
          <p:cNvSpPr/>
          <p:nvPr/>
        </p:nvSpPr>
        <p:spPr>
          <a:xfrm>
            <a:off x="1418392" y="5544622"/>
            <a:ext cx="3715226" cy="674608"/>
          </a:xfrm>
          <a:prstGeom prst="rect">
            <a:avLst/>
          </a:prstGeom>
          <a:noFill/>
          <a:ln/>
        </p:spPr>
        <p:txBody>
          <a:bodyPr wrap="square" rtlCol="0" anchor="t"/>
          <a:lstStyle/>
          <a:p>
            <a:pPr marL="0" indent="0" algn="l">
              <a:lnSpc>
                <a:spcPts val="2656"/>
              </a:lnSpc>
              <a:buNone/>
            </a:pPr>
            <a:r>
              <a:rPr lang="en-US" sz="2125" b="1" dirty="0">
                <a:solidFill>
                  <a:srgbClr val="3B4E4E"/>
                </a:solidFill>
                <a:latin typeface="Syne" pitchFamily="34" charset="0"/>
                <a:ea typeface="Syne" pitchFamily="34" charset="-122"/>
                <a:cs typeface="Syne" pitchFamily="34" charset="-120"/>
              </a:rPr>
              <a:t>Demonstrating Algorithms</a:t>
            </a:r>
            <a:endParaRPr lang="en-US" sz="2125" dirty="0"/>
          </a:p>
        </p:txBody>
      </p:sp>
      <p:sp>
        <p:nvSpPr>
          <p:cNvPr id="8" name="Text 5"/>
          <p:cNvSpPr/>
          <p:nvPr/>
        </p:nvSpPr>
        <p:spPr>
          <a:xfrm>
            <a:off x="1418392" y="6348770"/>
            <a:ext cx="3715226" cy="1381125"/>
          </a:xfrm>
          <a:prstGeom prst="rect">
            <a:avLst/>
          </a:prstGeom>
          <a:noFill/>
          <a:ln/>
        </p:spPr>
        <p:txBody>
          <a:bodyPr wrap="square" rtlCol="0" anchor="t"/>
          <a:lstStyle/>
          <a:p>
            <a:pPr marL="0" indent="0" algn="l">
              <a:lnSpc>
                <a:spcPts val="2720"/>
              </a:lnSpc>
              <a:buNone/>
            </a:pPr>
            <a:r>
              <a:rPr lang="en-US" sz="1700" dirty="0">
                <a:solidFill>
                  <a:srgbClr val="3B4E4E"/>
                </a:solidFill>
                <a:latin typeface="Overpass" pitchFamily="34" charset="0"/>
                <a:ea typeface="Overpass" pitchFamily="34" charset="-122"/>
                <a:cs typeface="Overpass" pitchFamily="34" charset="-120"/>
              </a:rPr>
              <a:t>The application vividly demonstrates the backtracking algorithm, making it easier for students to grasp the concept.</a:t>
            </a:r>
            <a:endParaRPr lang="en-US" sz="1700" dirty="0"/>
          </a:p>
        </p:txBody>
      </p:sp>
      <p:pic>
        <p:nvPicPr>
          <p:cNvPr id="9" name="Image 1" descr="preencoded.png"/>
          <p:cNvPicPr>
            <a:picLocks noChangeAspect="1"/>
          </p:cNvPicPr>
          <p:nvPr/>
        </p:nvPicPr>
        <p:blipFill>
          <a:blip r:embed="rId4"/>
          <a:stretch>
            <a:fillRect/>
          </a:stretch>
        </p:blipFill>
        <p:spPr>
          <a:xfrm>
            <a:off x="5457468" y="2978706"/>
            <a:ext cx="3715345" cy="2296239"/>
          </a:xfrm>
          <a:prstGeom prst="rect">
            <a:avLst/>
          </a:prstGeom>
        </p:spPr>
      </p:pic>
      <p:sp>
        <p:nvSpPr>
          <p:cNvPr id="10" name="Text 6"/>
          <p:cNvSpPr/>
          <p:nvPr/>
        </p:nvSpPr>
        <p:spPr>
          <a:xfrm>
            <a:off x="5457468" y="5544741"/>
            <a:ext cx="2954655" cy="337304"/>
          </a:xfrm>
          <a:prstGeom prst="rect">
            <a:avLst/>
          </a:prstGeom>
          <a:noFill/>
          <a:ln/>
        </p:spPr>
        <p:txBody>
          <a:bodyPr wrap="none" rtlCol="0" anchor="t"/>
          <a:lstStyle/>
          <a:p>
            <a:pPr marL="0" indent="0" algn="l">
              <a:lnSpc>
                <a:spcPts val="2656"/>
              </a:lnSpc>
              <a:buNone/>
            </a:pPr>
            <a:r>
              <a:rPr lang="en-US" sz="2125" b="1" dirty="0">
                <a:solidFill>
                  <a:srgbClr val="3B4E4E"/>
                </a:solidFill>
                <a:latin typeface="Syne" pitchFamily="34" charset="0"/>
                <a:ea typeface="Syne" pitchFamily="34" charset="-122"/>
                <a:cs typeface="Syne" pitchFamily="34" charset="-120"/>
              </a:rPr>
              <a:t>Interactive Learning</a:t>
            </a:r>
            <a:endParaRPr lang="en-US" sz="2125" dirty="0"/>
          </a:p>
        </p:txBody>
      </p:sp>
      <p:sp>
        <p:nvSpPr>
          <p:cNvPr id="11" name="Text 7"/>
          <p:cNvSpPr/>
          <p:nvPr/>
        </p:nvSpPr>
        <p:spPr>
          <a:xfrm>
            <a:off x="5457468" y="6011585"/>
            <a:ext cx="3715345" cy="1726406"/>
          </a:xfrm>
          <a:prstGeom prst="rect">
            <a:avLst/>
          </a:prstGeom>
          <a:noFill/>
          <a:ln/>
        </p:spPr>
        <p:txBody>
          <a:bodyPr wrap="square" rtlCol="0" anchor="t"/>
          <a:lstStyle/>
          <a:p>
            <a:pPr marL="0" indent="0" algn="l">
              <a:lnSpc>
                <a:spcPts val="2720"/>
              </a:lnSpc>
              <a:buNone/>
            </a:pPr>
            <a:r>
              <a:rPr lang="en-US" sz="1700" dirty="0">
                <a:solidFill>
                  <a:srgbClr val="3B4E4E"/>
                </a:solidFill>
                <a:latin typeface="Overpass" pitchFamily="34" charset="0"/>
                <a:ea typeface="Overpass" pitchFamily="34" charset="-122"/>
                <a:cs typeface="Overpass" pitchFamily="34" charset="-120"/>
              </a:rPr>
              <a:t>The interactive nature of the application allows users to experiment with different board sizes and see the immediate impact on the solving process.</a:t>
            </a:r>
            <a:endParaRPr lang="en-US" sz="1700" dirty="0"/>
          </a:p>
        </p:txBody>
      </p:sp>
      <p:pic>
        <p:nvPicPr>
          <p:cNvPr id="12" name="Image 2" descr="preencoded.png"/>
          <p:cNvPicPr>
            <a:picLocks noChangeAspect="1"/>
          </p:cNvPicPr>
          <p:nvPr/>
        </p:nvPicPr>
        <p:blipFill>
          <a:blip r:embed="rId5"/>
          <a:stretch>
            <a:fillRect/>
          </a:stretch>
        </p:blipFill>
        <p:spPr>
          <a:xfrm>
            <a:off x="9496663" y="2978706"/>
            <a:ext cx="3715345" cy="2296239"/>
          </a:xfrm>
          <a:prstGeom prst="rect">
            <a:avLst/>
          </a:prstGeom>
        </p:spPr>
      </p:pic>
      <p:sp>
        <p:nvSpPr>
          <p:cNvPr id="13" name="Text 8"/>
          <p:cNvSpPr/>
          <p:nvPr/>
        </p:nvSpPr>
        <p:spPr>
          <a:xfrm>
            <a:off x="9496663" y="5544741"/>
            <a:ext cx="2698671" cy="337304"/>
          </a:xfrm>
          <a:prstGeom prst="rect">
            <a:avLst/>
          </a:prstGeom>
          <a:noFill/>
          <a:ln/>
        </p:spPr>
        <p:txBody>
          <a:bodyPr wrap="none" rtlCol="0" anchor="t"/>
          <a:lstStyle/>
          <a:p>
            <a:pPr marL="0" indent="0" algn="l">
              <a:lnSpc>
                <a:spcPts val="2656"/>
              </a:lnSpc>
              <a:buNone/>
            </a:pPr>
            <a:r>
              <a:rPr lang="en-US" sz="2125" b="1" dirty="0">
                <a:solidFill>
                  <a:srgbClr val="3B4E4E"/>
                </a:solidFill>
                <a:latin typeface="Syne" pitchFamily="34" charset="0"/>
                <a:ea typeface="Syne" pitchFamily="34" charset="-122"/>
                <a:cs typeface="Syne" pitchFamily="34" charset="-120"/>
              </a:rPr>
              <a:t>Visual Feedback</a:t>
            </a:r>
            <a:endParaRPr lang="en-US" sz="2125" dirty="0"/>
          </a:p>
        </p:txBody>
      </p:sp>
      <p:sp>
        <p:nvSpPr>
          <p:cNvPr id="14" name="Text 9"/>
          <p:cNvSpPr/>
          <p:nvPr/>
        </p:nvSpPr>
        <p:spPr>
          <a:xfrm>
            <a:off x="9496663" y="6011585"/>
            <a:ext cx="3715345" cy="1726406"/>
          </a:xfrm>
          <a:prstGeom prst="rect">
            <a:avLst/>
          </a:prstGeom>
          <a:noFill/>
          <a:ln/>
        </p:spPr>
        <p:txBody>
          <a:bodyPr wrap="square" rtlCol="0" anchor="t"/>
          <a:lstStyle/>
          <a:p>
            <a:pPr marL="0" indent="0" algn="l">
              <a:lnSpc>
                <a:spcPts val="2720"/>
              </a:lnSpc>
              <a:buNone/>
            </a:pPr>
            <a:r>
              <a:rPr lang="en-US" sz="1700" dirty="0">
                <a:solidFill>
                  <a:srgbClr val="3B4E4E"/>
                </a:solidFill>
                <a:latin typeface="Overpass" pitchFamily="34" charset="0"/>
                <a:ea typeface="Overpass" pitchFamily="34" charset="-122"/>
                <a:cs typeface="Overpass" pitchFamily="34" charset="-120"/>
              </a:rPr>
              <a:t>The real-time visualization helps in understanding how algorithms progress and handle constraints, which is often abstract in theoretical learning.</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8727" y="2435543"/>
            <a:ext cx="4908828" cy="3358515"/>
          </a:xfrm>
          <a:prstGeom prst="rect">
            <a:avLst/>
          </a:prstGeom>
        </p:spPr>
      </p:pic>
      <p:sp>
        <p:nvSpPr>
          <p:cNvPr id="6" name="Text 2"/>
          <p:cNvSpPr/>
          <p:nvPr/>
        </p:nvSpPr>
        <p:spPr>
          <a:xfrm>
            <a:off x="6295073" y="1319213"/>
            <a:ext cx="7526655" cy="1992630"/>
          </a:xfrm>
          <a:prstGeom prst="rect">
            <a:avLst/>
          </a:prstGeom>
          <a:noFill/>
          <a:ln/>
        </p:spPr>
        <p:txBody>
          <a:bodyPr wrap="square" rtlCol="0" anchor="t"/>
          <a:lstStyle/>
          <a:p>
            <a:pPr marL="0" indent="0">
              <a:lnSpc>
                <a:spcPts val="7846"/>
              </a:lnSpc>
              <a:buNone/>
            </a:pPr>
            <a:r>
              <a:rPr lang="en-US" sz="6277" b="1" dirty="0">
                <a:solidFill>
                  <a:srgbClr val="233939"/>
                </a:solidFill>
                <a:latin typeface="Syne" pitchFamily="34" charset="0"/>
                <a:ea typeface="Syne" pitchFamily="34" charset="-122"/>
                <a:cs typeface="Syne" pitchFamily="34" charset="-120"/>
              </a:rPr>
              <a:t>NQueens Solver Visualizer</a:t>
            </a:r>
            <a:endParaRPr lang="en-US" sz="6277" dirty="0"/>
          </a:p>
        </p:txBody>
      </p:sp>
      <p:sp>
        <p:nvSpPr>
          <p:cNvPr id="7" name="Text 3"/>
          <p:cNvSpPr/>
          <p:nvPr/>
        </p:nvSpPr>
        <p:spPr>
          <a:xfrm>
            <a:off x="6295073" y="3658314"/>
            <a:ext cx="7526655" cy="2587823"/>
          </a:xfrm>
          <a:prstGeom prst="rect">
            <a:avLst/>
          </a:prstGeom>
          <a:noFill/>
          <a:ln/>
        </p:spPr>
        <p:txBody>
          <a:bodyPr wrap="square" rtlCol="0" anchor="t"/>
          <a:lstStyle/>
          <a:p>
            <a:pPr marL="0" indent="0">
              <a:lnSpc>
                <a:spcPts val="2911"/>
              </a:lnSpc>
              <a:buNone/>
            </a:pPr>
            <a:r>
              <a:rPr lang="en-US" sz="1819" dirty="0">
                <a:solidFill>
                  <a:srgbClr val="3B4E4E"/>
                </a:solidFill>
                <a:latin typeface="Overpass" pitchFamily="34" charset="0"/>
                <a:ea typeface="Overpass" pitchFamily="34" charset="-122"/>
                <a:cs typeface="Overpass" pitchFamily="34" charset="-120"/>
              </a:rPr>
              <a:t>The N-Queens Solver Visualizer is a sophisticated Java application developed to provide both a practical solution to the N-Queens problem and a visual educational tool. The N-Queens problem is a well-known challenge in computer science and mathematics, requiring the placement of N queens on an N×N chessboard so that no two queens threaten each other. This application not only solves the problem but also offers a dynamic and interactive visual representation of the algorithm’s progress.</a:t>
            </a:r>
            <a:endParaRPr lang="en-US" sz="1819" dirty="0"/>
          </a:p>
        </p:txBody>
      </p:sp>
      <p:sp>
        <p:nvSpPr>
          <p:cNvPr id="8" name="Shape 4"/>
          <p:cNvSpPr/>
          <p:nvPr/>
        </p:nvSpPr>
        <p:spPr>
          <a:xfrm>
            <a:off x="6295073" y="6523315"/>
            <a:ext cx="369689" cy="369689"/>
          </a:xfrm>
          <a:prstGeom prst="roundRect">
            <a:avLst>
              <a:gd name="adj" fmla="val 24731830"/>
            </a:avLst>
          </a:prstGeom>
          <a:noFill/>
          <a:ln w="7620">
            <a:solidFill>
              <a:srgbClr val="FFFFFF"/>
            </a:solidFill>
            <a:prstDash val="solid"/>
          </a:ln>
        </p:spPr>
        <p:txBody>
          <a:bodyPr/>
          <a:lstStyle/>
          <a:p>
            <a:endParaRPr lang="en-IN"/>
          </a:p>
        </p:txBody>
      </p:sp>
    </p:spTree>
    <p:extLst>
      <p:ext uri="{BB962C8B-B14F-4D97-AF65-F5344CB8AC3E}">
        <p14:creationId xmlns:p14="http://schemas.microsoft.com/office/powerpoint/2010/main" val="367933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79796"/>
          </a:xfrm>
          <a:prstGeom prst="rect">
            <a:avLst/>
          </a:prstGeom>
        </p:spPr>
      </p:pic>
      <p:sp>
        <p:nvSpPr>
          <p:cNvPr id="5" name="Text 2"/>
          <p:cNvSpPr/>
          <p:nvPr/>
        </p:nvSpPr>
        <p:spPr>
          <a:xfrm>
            <a:off x="2552224" y="2797969"/>
            <a:ext cx="4359593" cy="544949"/>
          </a:xfrm>
          <a:prstGeom prst="rect">
            <a:avLst/>
          </a:prstGeom>
          <a:noFill/>
          <a:ln/>
        </p:spPr>
        <p:txBody>
          <a:bodyPr wrap="none" rtlCol="0" anchor="t"/>
          <a:lstStyle/>
          <a:p>
            <a:pPr marL="0" indent="0">
              <a:lnSpc>
                <a:spcPts val="4291"/>
              </a:lnSpc>
              <a:buNone/>
            </a:pPr>
            <a:r>
              <a:rPr lang="en-US" sz="3433" b="1" dirty="0">
                <a:solidFill>
                  <a:srgbClr val="233939"/>
                </a:solidFill>
                <a:latin typeface="Syne" pitchFamily="34" charset="0"/>
                <a:ea typeface="Syne" pitchFamily="34" charset="-122"/>
                <a:cs typeface="Syne" pitchFamily="34" charset="-120"/>
              </a:rPr>
              <a:t>Project Overview</a:t>
            </a:r>
            <a:endParaRPr lang="en-US" sz="3433" dirty="0"/>
          </a:p>
        </p:txBody>
      </p:sp>
      <p:sp>
        <p:nvSpPr>
          <p:cNvPr id="6" name="Text 3"/>
          <p:cNvSpPr/>
          <p:nvPr/>
        </p:nvSpPr>
        <p:spPr>
          <a:xfrm>
            <a:off x="2552224" y="3604498"/>
            <a:ext cx="9525833" cy="1395413"/>
          </a:xfrm>
          <a:prstGeom prst="rect">
            <a:avLst/>
          </a:prstGeom>
          <a:noFill/>
          <a:ln/>
        </p:spPr>
        <p:txBody>
          <a:bodyPr wrap="square" rtlCol="0" anchor="t"/>
          <a:lstStyle/>
          <a:p>
            <a:pPr marL="0" indent="0">
              <a:lnSpc>
                <a:spcPts val="2197"/>
              </a:lnSpc>
              <a:buNone/>
            </a:pPr>
            <a:r>
              <a:rPr lang="en-US" sz="1373" dirty="0">
                <a:solidFill>
                  <a:srgbClr val="3B4E4E"/>
                </a:solidFill>
                <a:latin typeface="Overpass" pitchFamily="34" charset="0"/>
                <a:ea typeface="Overpass" pitchFamily="34" charset="-122"/>
                <a:cs typeface="Overpass" pitchFamily="34" charset="-120"/>
              </a:rPr>
              <a:t>The N-Queens Solver Visualizer is a sophisticated Java application developed to provide both a practical solution to the N-Queens problem and a visual educational tool. The N-Queens problem is a well-known challenge in computer science and mathematics, requiring the placement of N queens on an N×N chessboard so that no two queens threaten each other. This application not only solves the problem but also offers a dynamic and interactive visual representation of the algorithm’s progress.</a:t>
            </a:r>
            <a:endParaRPr lang="en-US" sz="1373" dirty="0"/>
          </a:p>
        </p:txBody>
      </p:sp>
      <p:sp>
        <p:nvSpPr>
          <p:cNvPr id="7" name="Shape 4"/>
          <p:cNvSpPr/>
          <p:nvPr/>
        </p:nvSpPr>
        <p:spPr>
          <a:xfrm>
            <a:off x="2552224" y="5196007"/>
            <a:ext cx="3059073" cy="2415302"/>
          </a:xfrm>
          <a:prstGeom prst="roundRect">
            <a:avLst>
              <a:gd name="adj" fmla="val 3249"/>
            </a:avLst>
          </a:prstGeom>
          <a:solidFill>
            <a:srgbClr val="DDEEE6"/>
          </a:solidFill>
          <a:ln w="7620">
            <a:solidFill>
              <a:srgbClr val="C3D4CC"/>
            </a:solidFill>
            <a:prstDash val="solid"/>
          </a:ln>
        </p:spPr>
        <p:txBody>
          <a:bodyPr/>
          <a:lstStyle/>
          <a:p>
            <a:endParaRPr lang="en-IN"/>
          </a:p>
        </p:txBody>
      </p:sp>
      <p:sp>
        <p:nvSpPr>
          <p:cNvPr id="8" name="Text 5"/>
          <p:cNvSpPr/>
          <p:nvPr/>
        </p:nvSpPr>
        <p:spPr>
          <a:xfrm>
            <a:off x="2734151" y="5377934"/>
            <a:ext cx="2179796" cy="272415"/>
          </a:xfrm>
          <a:prstGeom prst="rect">
            <a:avLst/>
          </a:prstGeom>
          <a:noFill/>
          <a:ln/>
        </p:spPr>
        <p:txBody>
          <a:bodyPr wrap="none" rtlCol="0" anchor="t"/>
          <a:lstStyle/>
          <a:p>
            <a:pPr marL="0" indent="0">
              <a:lnSpc>
                <a:spcPts val="2146"/>
              </a:lnSpc>
              <a:buNone/>
            </a:pPr>
            <a:r>
              <a:rPr lang="en-US" sz="1716" b="1" dirty="0">
                <a:solidFill>
                  <a:srgbClr val="3B4E4E"/>
                </a:solidFill>
                <a:latin typeface="Syne" pitchFamily="34" charset="0"/>
                <a:ea typeface="Syne" pitchFamily="34" charset="-122"/>
                <a:cs typeface="Syne" pitchFamily="34" charset="-120"/>
              </a:rPr>
              <a:t>Practical Solution</a:t>
            </a:r>
            <a:endParaRPr lang="en-US" sz="1716" dirty="0"/>
          </a:p>
        </p:txBody>
      </p:sp>
      <p:sp>
        <p:nvSpPr>
          <p:cNvPr id="9" name="Text 6"/>
          <p:cNvSpPr/>
          <p:nvPr/>
        </p:nvSpPr>
        <p:spPr>
          <a:xfrm>
            <a:off x="2734151" y="5754886"/>
            <a:ext cx="2695218" cy="1395413"/>
          </a:xfrm>
          <a:prstGeom prst="rect">
            <a:avLst/>
          </a:prstGeom>
          <a:noFill/>
          <a:ln/>
        </p:spPr>
        <p:txBody>
          <a:bodyPr wrap="square" rtlCol="0" anchor="t"/>
          <a:lstStyle/>
          <a:p>
            <a:pPr marL="0" indent="0">
              <a:lnSpc>
                <a:spcPts val="2197"/>
              </a:lnSpc>
              <a:buNone/>
            </a:pPr>
            <a:r>
              <a:rPr lang="en-US" sz="1373" dirty="0">
                <a:solidFill>
                  <a:srgbClr val="3B4E4E"/>
                </a:solidFill>
                <a:latin typeface="Overpass" pitchFamily="34" charset="0"/>
                <a:ea typeface="Overpass" pitchFamily="34" charset="-122"/>
                <a:cs typeface="Overpass" pitchFamily="34" charset="-120"/>
              </a:rPr>
              <a:t>The application provides a practical solution to the N-Queens problem, allowing users to find valid placements of queens on a chessboard of any size.</a:t>
            </a:r>
            <a:endParaRPr lang="en-US" sz="1373" dirty="0"/>
          </a:p>
        </p:txBody>
      </p:sp>
      <p:sp>
        <p:nvSpPr>
          <p:cNvPr id="10" name="Shape 7"/>
          <p:cNvSpPr/>
          <p:nvPr/>
        </p:nvSpPr>
        <p:spPr>
          <a:xfrm>
            <a:off x="5785604" y="5196007"/>
            <a:ext cx="3059073" cy="2415302"/>
          </a:xfrm>
          <a:prstGeom prst="roundRect">
            <a:avLst>
              <a:gd name="adj" fmla="val 3249"/>
            </a:avLst>
          </a:prstGeom>
          <a:solidFill>
            <a:srgbClr val="DDEEE6"/>
          </a:solidFill>
          <a:ln w="7620">
            <a:solidFill>
              <a:srgbClr val="C3D4CC"/>
            </a:solidFill>
            <a:prstDash val="solid"/>
          </a:ln>
        </p:spPr>
        <p:txBody>
          <a:bodyPr/>
          <a:lstStyle/>
          <a:p>
            <a:endParaRPr lang="en-IN"/>
          </a:p>
        </p:txBody>
      </p:sp>
      <p:sp>
        <p:nvSpPr>
          <p:cNvPr id="11" name="Text 8"/>
          <p:cNvSpPr/>
          <p:nvPr/>
        </p:nvSpPr>
        <p:spPr>
          <a:xfrm>
            <a:off x="5967532" y="5377934"/>
            <a:ext cx="2695218" cy="544830"/>
          </a:xfrm>
          <a:prstGeom prst="rect">
            <a:avLst/>
          </a:prstGeom>
          <a:noFill/>
          <a:ln/>
        </p:spPr>
        <p:txBody>
          <a:bodyPr wrap="square" rtlCol="0" anchor="t"/>
          <a:lstStyle/>
          <a:p>
            <a:pPr marL="0" indent="0">
              <a:lnSpc>
                <a:spcPts val="2146"/>
              </a:lnSpc>
              <a:buNone/>
            </a:pPr>
            <a:r>
              <a:rPr lang="en-US" sz="1716" b="1" dirty="0">
                <a:solidFill>
                  <a:srgbClr val="3B4E4E"/>
                </a:solidFill>
                <a:latin typeface="Syne" pitchFamily="34" charset="0"/>
                <a:ea typeface="Syne" pitchFamily="34" charset="-122"/>
                <a:cs typeface="Syne" pitchFamily="34" charset="-120"/>
              </a:rPr>
              <a:t>Visual Educational Tool</a:t>
            </a:r>
            <a:endParaRPr lang="en-US" sz="1716" dirty="0"/>
          </a:p>
        </p:txBody>
      </p:sp>
      <p:sp>
        <p:nvSpPr>
          <p:cNvPr id="12" name="Text 9"/>
          <p:cNvSpPr/>
          <p:nvPr/>
        </p:nvSpPr>
        <p:spPr>
          <a:xfrm>
            <a:off x="5967532" y="6027301"/>
            <a:ext cx="2695218" cy="1395413"/>
          </a:xfrm>
          <a:prstGeom prst="rect">
            <a:avLst/>
          </a:prstGeom>
          <a:noFill/>
          <a:ln/>
        </p:spPr>
        <p:txBody>
          <a:bodyPr wrap="square" rtlCol="0" anchor="t"/>
          <a:lstStyle/>
          <a:p>
            <a:pPr marL="0" indent="0">
              <a:lnSpc>
                <a:spcPts val="2197"/>
              </a:lnSpc>
              <a:buNone/>
            </a:pPr>
            <a:r>
              <a:rPr lang="en-US" sz="1373" dirty="0">
                <a:solidFill>
                  <a:srgbClr val="3B4E4E"/>
                </a:solidFill>
                <a:latin typeface="Overpass" pitchFamily="34" charset="0"/>
                <a:ea typeface="Overpass" pitchFamily="34" charset="-122"/>
                <a:cs typeface="Overpass" pitchFamily="34" charset="-120"/>
              </a:rPr>
              <a:t>The application serves as a visual educational tool, demonstrating the backtracking algorithm and its application in solving the N-Queens problem.</a:t>
            </a:r>
            <a:endParaRPr lang="en-US" sz="1373" dirty="0"/>
          </a:p>
        </p:txBody>
      </p:sp>
      <p:sp>
        <p:nvSpPr>
          <p:cNvPr id="13" name="Shape 10"/>
          <p:cNvSpPr/>
          <p:nvPr/>
        </p:nvSpPr>
        <p:spPr>
          <a:xfrm>
            <a:off x="9018984" y="5196007"/>
            <a:ext cx="3059073" cy="2415302"/>
          </a:xfrm>
          <a:prstGeom prst="roundRect">
            <a:avLst>
              <a:gd name="adj" fmla="val 3249"/>
            </a:avLst>
          </a:prstGeom>
          <a:solidFill>
            <a:srgbClr val="DDEEE6"/>
          </a:solidFill>
          <a:ln w="7620">
            <a:solidFill>
              <a:srgbClr val="C3D4CC"/>
            </a:solidFill>
            <a:prstDash val="solid"/>
          </a:ln>
        </p:spPr>
        <p:txBody>
          <a:bodyPr/>
          <a:lstStyle/>
          <a:p>
            <a:endParaRPr lang="en-IN"/>
          </a:p>
        </p:txBody>
      </p:sp>
      <p:sp>
        <p:nvSpPr>
          <p:cNvPr id="14" name="Text 11"/>
          <p:cNvSpPr/>
          <p:nvPr/>
        </p:nvSpPr>
        <p:spPr>
          <a:xfrm>
            <a:off x="9200912" y="5377934"/>
            <a:ext cx="2670215" cy="272415"/>
          </a:xfrm>
          <a:prstGeom prst="rect">
            <a:avLst/>
          </a:prstGeom>
          <a:noFill/>
          <a:ln/>
        </p:spPr>
        <p:txBody>
          <a:bodyPr wrap="none" rtlCol="0" anchor="t"/>
          <a:lstStyle/>
          <a:p>
            <a:pPr marL="0" indent="0">
              <a:lnSpc>
                <a:spcPts val="2146"/>
              </a:lnSpc>
              <a:buNone/>
            </a:pPr>
            <a:r>
              <a:rPr lang="en-US" sz="1716" b="1" dirty="0">
                <a:solidFill>
                  <a:srgbClr val="3B4E4E"/>
                </a:solidFill>
                <a:latin typeface="Syne" pitchFamily="34" charset="0"/>
                <a:ea typeface="Syne" pitchFamily="34" charset="-122"/>
                <a:cs typeface="Syne" pitchFamily="34" charset="-120"/>
              </a:rPr>
              <a:t>Dynamic Visualization</a:t>
            </a:r>
            <a:endParaRPr lang="en-US" sz="1716" dirty="0"/>
          </a:p>
        </p:txBody>
      </p:sp>
      <p:sp>
        <p:nvSpPr>
          <p:cNvPr id="15" name="Text 12"/>
          <p:cNvSpPr/>
          <p:nvPr/>
        </p:nvSpPr>
        <p:spPr>
          <a:xfrm>
            <a:off x="9200912" y="5754886"/>
            <a:ext cx="2695218" cy="1674495"/>
          </a:xfrm>
          <a:prstGeom prst="rect">
            <a:avLst/>
          </a:prstGeom>
          <a:noFill/>
          <a:ln/>
        </p:spPr>
        <p:txBody>
          <a:bodyPr wrap="square" rtlCol="0" anchor="t"/>
          <a:lstStyle/>
          <a:p>
            <a:pPr marL="0" indent="0">
              <a:lnSpc>
                <a:spcPts val="2197"/>
              </a:lnSpc>
              <a:buNone/>
            </a:pPr>
            <a:r>
              <a:rPr lang="en-US" sz="1373" dirty="0">
                <a:solidFill>
                  <a:srgbClr val="3B4E4E"/>
                </a:solidFill>
                <a:latin typeface="Overpass" pitchFamily="34" charset="0"/>
                <a:ea typeface="Overpass" pitchFamily="34" charset="-122"/>
                <a:cs typeface="Overpass" pitchFamily="34" charset="-120"/>
              </a:rPr>
              <a:t>The application offers a dynamic and interactive visual representation of the algorithm's progress, making it easier to understand how the algorithm works.</a:t>
            </a:r>
            <a:endParaRPr lang="en-US" sz="137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10391"/>
            <a:ext cx="14630400" cy="838069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380690"/>
          </a:xfrm>
          <a:prstGeom prst="rect">
            <a:avLst/>
          </a:prstGeom>
        </p:spPr>
      </p:pic>
      <p:sp>
        <p:nvSpPr>
          <p:cNvPr id="6" name="Text 2"/>
          <p:cNvSpPr/>
          <p:nvPr/>
        </p:nvSpPr>
        <p:spPr>
          <a:xfrm>
            <a:off x="604837" y="475178"/>
            <a:ext cx="6416873" cy="540068"/>
          </a:xfrm>
          <a:prstGeom prst="rect">
            <a:avLst/>
          </a:prstGeom>
          <a:noFill/>
          <a:ln/>
        </p:spPr>
        <p:txBody>
          <a:bodyPr wrap="none" rtlCol="0" anchor="t"/>
          <a:lstStyle/>
          <a:p>
            <a:pPr marL="0" indent="0">
              <a:lnSpc>
                <a:spcPts val="4253"/>
              </a:lnSpc>
              <a:buNone/>
            </a:pPr>
            <a:r>
              <a:rPr lang="en-US" sz="3402" b="1" dirty="0">
                <a:solidFill>
                  <a:srgbClr val="233939"/>
                </a:solidFill>
                <a:latin typeface="Syne" pitchFamily="34" charset="0"/>
                <a:ea typeface="Syne" pitchFamily="34" charset="-122"/>
                <a:cs typeface="Syne" pitchFamily="34" charset="-120"/>
              </a:rPr>
              <a:t>Algorithmic Demonstration</a:t>
            </a:r>
            <a:endParaRPr lang="en-US" sz="3402" dirty="0"/>
          </a:p>
        </p:txBody>
      </p:sp>
      <p:sp>
        <p:nvSpPr>
          <p:cNvPr id="7" name="Text 3"/>
          <p:cNvSpPr/>
          <p:nvPr/>
        </p:nvSpPr>
        <p:spPr>
          <a:xfrm>
            <a:off x="604837" y="1274445"/>
            <a:ext cx="7934325" cy="1106329"/>
          </a:xfrm>
          <a:prstGeom prst="rect">
            <a:avLst/>
          </a:prstGeom>
          <a:noFill/>
          <a:ln/>
        </p:spPr>
        <p:txBody>
          <a:bodyPr wrap="square" rtlCol="0" anchor="t"/>
          <a:lstStyle/>
          <a:p>
            <a:pPr marL="0" indent="0">
              <a:lnSpc>
                <a:spcPts val="2177"/>
              </a:lnSpc>
              <a:buNone/>
            </a:pPr>
            <a:r>
              <a:rPr lang="en-US" sz="1361" dirty="0">
                <a:solidFill>
                  <a:srgbClr val="3B4E4E"/>
                </a:solidFill>
                <a:latin typeface="Overpass" pitchFamily="34" charset="0"/>
                <a:ea typeface="Overpass" pitchFamily="34" charset="-122"/>
                <a:cs typeface="Overpass" pitchFamily="34" charset="-120"/>
              </a:rPr>
              <a:t>At the heart of this project is the backtracking algorithm, a fundamental technique in algorithm design used for solving constraint satisfaction problems. The backtracking algorithm is particularly suited for the N-Queens problem due to its ability to incrementally build candidates to the solutions and backtrack as soon as it determines that the current candidate cannot possibly lead to a valid solution.</a:t>
            </a:r>
            <a:endParaRPr lang="en-US" sz="1361" dirty="0"/>
          </a:p>
        </p:txBody>
      </p:sp>
      <p:sp>
        <p:nvSpPr>
          <p:cNvPr id="8" name="Shape 4"/>
          <p:cNvSpPr/>
          <p:nvPr/>
        </p:nvSpPr>
        <p:spPr>
          <a:xfrm>
            <a:off x="846773" y="2575084"/>
            <a:ext cx="34528" cy="5330428"/>
          </a:xfrm>
          <a:prstGeom prst="roundRect">
            <a:avLst>
              <a:gd name="adj" fmla="val 225237"/>
            </a:avLst>
          </a:prstGeom>
          <a:solidFill>
            <a:srgbClr val="C3D4CC"/>
          </a:solidFill>
          <a:ln/>
        </p:spPr>
        <p:txBody>
          <a:bodyPr/>
          <a:lstStyle/>
          <a:p>
            <a:endParaRPr lang="en-IN"/>
          </a:p>
        </p:txBody>
      </p:sp>
      <p:sp>
        <p:nvSpPr>
          <p:cNvPr id="9" name="Shape 5"/>
          <p:cNvSpPr/>
          <p:nvPr/>
        </p:nvSpPr>
        <p:spPr>
          <a:xfrm>
            <a:off x="1058406" y="2946440"/>
            <a:ext cx="604837" cy="34528"/>
          </a:xfrm>
          <a:prstGeom prst="roundRect">
            <a:avLst>
              <a:gd name="adj" fmla="val 225237"/>
            </a:avLst>
          </a:prstGeom>
          <a:solidFill>
            <a:srgbClr val="C3D4CC"/>
          </a:solidFill>
          <a:ln/>
        </p:spPr>
        <p:txBody>
          <a:bodyPr/>
          <a:lstStyle/>
          <a:p>
            <a:endParaRPr lang="en-IN"/>
          </a:p>
        </p:txBody>
      </p:sp>
      <p:sp>
        <p:nvSpPr>
          <p:cNvPr id="10" name="Shape 6"/>
          <p:cNvSpPr/>
          <p:nvPr/>
        </p:nvSpPr>
        <p:spPr>
          <a:xfrm>
            <a:off x="669667" y="2769394"/>
            <a:ext cx="388739" cy="388739"/>
          </a:xfrm>
          <a:prstGeom prst="roundRect">
            <a:avLst>
              <a:gd name="adj" fmla="val 20006"/>
            </a:avLst>
          </a:prstGeom>
          <a:solidFill>
            <a:srgbClr val="DDEEE6"/>
          </a:solidFill>
          <a:ln w="7620">
            <a:solidFill>
              <a:srgbClr val="C3D4CC"/>
            </a:solidFill>
            <a:prstDash val="solid"/>
          </a:ln>
        </p:spPr>
        <p:txBody>
          <a:bodyPr/>
          <a:lstStyle/>
          <a:p>
            <a:endParaRPr lang="en-IN"/>
          </a:p>
        </p:txBody>
      </p:sp>
      <p:sp>
        <p:nvSpPr>
          <p:cNvPr id="11" name="Text 7"/>
          <p:cNvSpPr/>
          <p:nvPr/>
        </p:nvSpPr>
        <p:spPr>
          <a:xfrm>
            <a:off x="813375" y="2834164"/>
            <a:ext cx="101203"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1</a:t>
            </a:r>
            <a:endParaRPr lang="en-US" sz="2041" dirty="0"/>
          </a:p>
        </p:txBody>
      </p:sp>
      <p:sp>
        <p:nvSpPr>
          <p:cNvPr id="12" name="Text 8"/>
          <p:cNvSpPr/>
          <p:nvPr/>
        </p:nvSpPr>
        <p:spPr>
          <a:xfrm>
            <a:off x="1814513" y="2747843"/>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Place a Queen</a:t>
            </a:r>
            <a:endParaRPr lang="en-US" sz="1701" dirty="0"/>
          </a:p>
        </p:txBody>
      </p:sp>
      <p:sp>
        <p:nvSpPr>
          <p:cNvPr id="13" name="Text 9"/>
          <p:cNvSpPr/>
          <p:nvPr/>
        </p:nvSpPr>
        <p:spPr>
          <a:xfrm>
            <a:off x="1814513" y="3121343"/>
            <a:ext cx="6724650" cy="276582"/>
          </a:xfrm>
          <a:prstGeom prst="rect">
            <a:avLst/>
          </a:prstGeom>
          <a:noFill/>
          <a:ln/>
        </p:spPr>
        <p:txBody>
          <a:bodyPr wrap="non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algorithm attempts to place a queen in the first column of the first row.</a:t>
            </a:r>
            <a:endParaRPr lang="en-US" sz="1361" dirty="0"/>
          </a:p>
        </p:txBody>
      </p:sp>
      <p:sp>
        <p:nvSpPr>
          <p:cNvPr id="14" name="Shape 10"/>
          <p:cNvSpPr/>
          <p:nvPr/>
        </p:nvSpPr>
        <p:spPr>
          <a:xfrm>
            <a:off x="1058406" y="4114800"/>
            <a:ext cx="604837" cy="34528"/>
          </a:xfrm>
          <a:prstGeom prst="roundRect">
            <a:avLst>
              <a:gd name="adj" fmla="val 225237"/>
            </a:avLst>
          </a:prstGeom>
          <a:solidFill>
            <a:srgbClr val="C3D4CC"/>
          </a:solidFill>
          <a:ln/>
        </p:spPr>
        <p:txBody>
          <a:bodyPr/>
          <a:lstStyle/>
          <a:p>
            <a:endParaRPr lang="en-IN"/>
          </a:p>
        </p:txBody>
      </p:sp>
      <p:sp>
        <p:nvSpPr>
          <p:cNvPr id="15" name="Shape 11"/>
          <p:cNvSpPr/>
          <p:nvPr/>
        </p:nvSpPr>
        <p:spPr>
          <a:xfrm>
            <a:off x="669667" y="3937754"/>
            <a:ext cx="388739" cy="388739"/>
          </a:xfrm>
          <a:prstGeom prst="roundRect">
            <a:avLst>
              <a:gd name="adj" fmla="val 20006"/>
            </a:avLst>
          </a:prstGeom>
          <a:solidFill>
            <a:srgbClr val="DDEEE6"/>
          </a:solidFill>
          <a:ln w="7620">
            <a:solidFill>
              <a:srgbClr val="C3D4CC"/>
            </a:solidFill>
            <a:prstDash val="solid"/>
          </a:ln>
        </p:spPr>
        <p:txBody>
          <a:bodyPr/>
          <a:lstStyle/>
          <a:p>
            <a:endParaRPr lang="en-IN"/>
          </a:p>
        </p:txBody>
      </p:sp>
      <p:sp>
        <p:nvSpPr>
          <p:cNvPr id="16" name="Text 12"/>
          <p:cNvSpPr/>
          <p:nvPr/>
        </p:nvSpPr>
        <p:spPr>
          <a:xfrm>
            <a:off x="783134" y="4002524"/>
            <a:ext cx="161806"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2</a:t>
            </a:r>
            <a:endParaRPr lang="en-US" sz="2041" dirty="0"/>
          </a:p>
        </p:txBody>
      </p:sp>
      <p:sp>
        <p:nvSpPr>
          <p:cNvPr id="17" name="Text 13"/>
          <p:cNvSpPr/>
          <p:nvPr/>
        </p:nvSpPr>
        <p:spPr>
          <a:xfrm>
            <a:off x="1814513" y="3916204"/>
            <a:ext cx="2284452"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Check for Conflicts</a:t>
            </a:r>
            <a:endParaRPr lang="en-US" sz="1701" dirty="0"/>
          </a:p>
        </p:txBody>
      </p:sp>
      <p:sp>
        <p:nvSpPr>
          <p:cNvPr id="18" name="Text 14"/>
          <p:cNvSpPr/>
          <p:nvPr/>
        </p:nvSpPr>
        <p:spPr>
          <a:xfrm>
            <a:off x="1814513" y="4289703"/>
            <a:ext cx="6724650"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algorithm checks if the placement of the queen creates a conflict with any other queens already placed on the board.</a:t>
            </a:r>
            <a:endParaRPr lang="en-US" sz="1361" dirty="0"/>
          </a:p>
        </p:txBody>
      </p:sp>
      <p:sp>
        <p:nvSpPr>
          <p:cNvPr id="19" name="Shape 15"/>
          <p:cNvSpPr/>
          <p:nvPr/>
        </p:nvSpPr>
        <p:spPr>
          <a:xfrm>
            <a:off x="1058406" y="5559743"/>
            <a:ext cx="604837" cy="34528"/>
          </a:xfrm>
          <a:prstGeom prst="roundRect">
            <a:avLst>
              <a:gd name="adj" fmla="val 225237"/>
            </a:avLst>
          </a:prstGeom>
          <a:solidFill>
            <a:srgbClr val="C3D4CC"/>
          </a:solidFill>
          <a:ln/>
        </p:spPr>
        <p:txBody>
          <a:bodyPr/>
          <a:lstStyle/>
          <a:p>
            <a:endParaRPr lang="en-IN"/>
          </a:p>
        </p:txBody>
      </p:sp>
      <p:sp>
        <p:nvSpPr>
          <p:cNvPr id="20" name="Shape 16"/>
          <p:cNvSpPr/>
          <p:nvPr/>
        </p:nvSpPr>
        <p:spPr>
          <a:xfrm>
            <a:off x="669667" y="5382697"/>
            <a:ext cx="388739" cy="388739"/>
          </a:xfrm>
          <a:prstGeom prst="roundRect">
            <a:avLst>
              <a:gd name="adj" fmla="val 20006"/>
            </a:avLst>
          </a:prstGeom>
          <a:solidFill>
            <a:srgbClr val="DDEEE6"/>
          </a:solidFill>
          <a:ln w="7620">
            <a:solidFill>
              <a:srgbClr val="C3D4CC"/>
            </a:solidFill>
            <a:prstDash val="solid"/>
          </a:ln>
        </p:spPr>
        <p:txBody>
          <a:bodyPr/>
          <a:lstStyle/>
          <a:p>
            <a:endParaRPr lang="en-IN"/>
          </a:p>
        </p:txBody>
      </p:sp>
      <p:sp>
        <p:nvSpPr>
          <p:cNvPr id="21" name="Text 17"/>
          <p:cNvSpPr/>
          <p:nvPr/>
        </p:nvSpPr>
        <p:spPr>
          <a:xfrm>
            <a:off x="780871" y="5447467"/>
            <a:ext cx="166211"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3</a:t>
            </a:r>
            <a:endParaRPr lang="en-US" sz="2041" dirty="0"/>
          </a:p>
        </p:txBody>
      </p:sp>
      <p:sp>
        <p:nvSpPr>
          <p:cNvPr id="22" name="Text 18"/>
          <p:cNvSpPr/>
          <p:nvPr/>
        </p:nvSpPr>
        <p:spPr>
          <a:xfrm>
            <a:off x="1814513" y="5361146"/>
            <a:ext cx="2756178"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Backtrack if Necessary</a:t>
            </a:r>
            <a:endParaRPr lang="en-US" sz="1701" dirty="0"/>
          </a:p>
        </p:txBody>
      </p:sp>
      <p:sp>
        <p:nvSpPr>
          <p:cNvPr id="23" name="Text 19"/>
          <p:cNvSpPr/>
          <p:nvPr/>
        </p:nvSpPr>
        <p:spPr>
          <a:xfrm>
            <a:off x="1814513" y="5734645"/>
            <a:ext cx="6724650"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If a conflict is detected, the algorithm backtracks to the previous row and tries a different column.</a:t>
            </a:r>
            <a:endParaRPr lang="en-US" sz="1361" dirty="0"/>
          </a:p>
        </p:txBody>
      </p:sp>
      <p:sp>
        <p:nvSpPr>
          <p:cNvPr id="24" name="Shape 20"/>
          <p:cNvSpPr/>
          <p:nvPr/>
        </p:nvSpPr>
        <p:spPr>
          <a:xfrm>
            <a:off x="1058406" y="7004685"/>
            <a:ext cx="604837" cy="34528"/>
          </a:xfrm>
          <a:prstGeom prst="roundRect">
            <a:avLst>
              <a:gd name="adj" fmla="val 225237"/>
            </a:avLst>
          </a:prstGeom>
          <a:solidFill>
            <a:srgbClr val="C3D4CC"/>
          </a:solidFill>
          <a:ln/>
        </p:spPr>
        <p:txBody>
          <a:bodyPr/>
          <a:lstStyle/>
          <a:p>
            <a:endParaRPr lang="en-IN"/>
          </a:p>
        </p:txBody>
      </p:sp>
      <p:sp>
        <p:nvSpPr>
          <p:cNvPr id="25" name="Shape 21"/>
          <p:cNvSpPr/>
          <p:nvPr/>
        </p:nvSpPr>
        <p:spPr>
          <a:xfrm>
            <a:off x="669667" y="6827639"/>
            <a:ext cx="388739" cy="388739"/>
          </a:xfrm>
          <a:prstGeom prst="roundRect">
            <a:avLst>
              <a:gd name="adj" fmla="val 20006"/>
            </a:avLst>
          </a:prstGeom>
          <a:solidFill>
            <a:srgbClr val="DDEEE6"/>
          </a:solidFill>
          <a:ln w="7620">
            <a:solidFill>
              <a:srgbClr val="C3D4CC"/>
            </a:solidFill>
            <a:prstDash val="solid"/>
          </a:ln>
        </p:spPr>
        <p:txBody>
          <a:bodyPr/>
          <a:lstStyle/>
          <a:p>
            <a:endParaRPr lang="en-IN"/>
          </a:p>
        </p:txBody>
      </p:sp>
      <p:sp>
        <p:nvSpPr>
          <p:cNvPr id="26" name="Text 22"/>
          <p:cNvSpPr/>
          <p:nvPr/>
        </p:nvSpPr>
        <p:spPr>
          <a:xfrm>
            <a:off x="771823" y="6892409"/>
            <a:ext cx="184309"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4</a:t>
            </a:r>
            <a:endParaRPr lang="en-US" sz="2041" dirty="0"/>
          </a:p>
        </p:txBody>
      </p:sp>
      <p:sp>
        <p:nvSpPr>
          <p:cNvPr id="27" name="Text 23"/>
          <p:cNvSpPr/>
          <p:nvPr/>
        </p:nvSpPr>
        <p:spPr>
          <a:xfrm>
            <a:off x="1814513" y="6806089"/>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Repeat</a:t>
            </a:r>
            <a:endParaRPr lang="en-US" sz="1701" dirty="0"/>
          </a:p>
        </p:txBody>
      </p:sp>
      <p:sp>
        <p:nvSpPr>
          <p:cNvPr id="28" name="Text 24"/>
          <p:cNvSpPr/>
          <p:nvPr/>
        </p:nvSpPr>
        <p:spPr>
          <a:xfrm>
            <a:off x="1814513" y="7179588"/>
            <a:ext cx="6724650"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algorithm continues to place queens, check for conflicts, and backtrack until a solution is found or all possible placements have been explored.</a:t>
            </a:r>
            <a:endParaRPr lang="en-US" sz="1361" dirty="0"/>
          </a:p>
        </p:txBody>
      </p:sp>
      <p:pic>
        <p:nvPicPr>
          <p:cNvPr id="31" name="Picture 30" descr="A diagram of a diagram&#10;&#10;Description automatically generated">
            <a:extLst>
              <a:ext uri="{FF2B5EF4-FFF2-40B4-BE49-F238E27FC236}">
                <a16:creationId xmlns:a16="http://schemas.microsoft.com/office/drawing/2014/main" id="{E62B9215-40B8-1AB1-11DE-29DD218040C5}"/>
              </a:ext>
            </a:extLst>
          </p:cNvPr>
          <p:cNvPicPr>
            <a:picLocks noChangeAspect="1"/>
          </p:cNvPicPr>
          <p:nvPr/>
        </p:nvPicPr>
        <p:blipFill>
          <a:blip r:embed="rId4"/>
          <a:stretch>
            <a:fillRect/>
          </a:stretch>
        </p:blipFill>
        <p:spPr>
          <a:xfrm>
            <a:off x="9139857" y="1187845"/>
            <a:ext cx="5486400" cy="62683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304931"/>
          </a:xfrm>
          <a:prstGeom prst="rect">
            <a:avLst/>
          </a:prstGeom>
        </p:spPr>
      </p:pic>
      <p:sp>
        <p:nvSpPr>
          <p:cNvPr id="5" name="Text 2"/>
          <p:cNvSpPr/>
          <p:nvPr/>
        </p:nvSpPr>
        <p:spPr>
          <a:xfrm>
            <a:off x="2278856" y="2958822"/>
            <a:ext cx="6063496" cy="576263"/>
          </a:xfrm>
          <a:prstGeom prst="rect">
            <a:avLst/>
          </a:prstGeom>
          <a:noFill/>
          <a:ln/>
        </p:spPr>
        <p:txBody>
          <a:bodyPr wrap="none" rtlCol="0" anchor="t"/>
          <a:lstStyle/>
          <a:p>
            <a:pPr marL="0" indent="0">
              <a:lnSpc>
                <a:spcPts val="4537"/>
              </a:lnSpc>
              <a:buNone/>
            </a:pPr>
            <a:r>
              <a:rPr lang="en-US" sz="3630" b="1" dirty="0">
                <a:solidFill>
                  <a:srgbClr val="233939"/>
                </a:solidFill>
                <a:latin typeface="Syne" pitchFamily="34" charset="0"/>
                <a:ea typeface="Syne" pitchFamily="34" charset="-122"/>
                <a:cs typeface="Syne" pitchFamily="34" charset="-120"/>
              </a:rPr>
              <a:t>Interactive Visualization</a:t>
            </a:r>
            <a:endParaRPr lang="en-US" sz="3630" dirty="0"/>
          </a:p>
        </p:txBody>
      </p:sp>
      <p:sp>
        <p:nvSpPr>
          <p:cNvPr id="6" name="Text 3"/>
          <p:cNvSpPr/>
          <p:nvPr/>
        </p:nvSpPr>
        <p:spPr>
          <a:xfrm>
            <a:off x="2278856" y="3811667"/>
            <a:ext cx="10072688" cy="885111"/>
          </a:xfrm>
          <a:prstGeom prst="rect">
            <a:avLst/>
          </a:prstGeom>
          <a:noFill/>
          <a:ln/>
        </p:spPr>
        <p:txBody>
          <a:bodyPr wrap="square" rtlCol="0" anchor="t"/>
          <a:lstStyle/>
          <a:p>
            <a:pPr marL="0" indent="0">
              <a:lnSpc>
                <a:spcPts val="2323"/>
              </a:lnSpc>
              <a:buNone/>
            </a:pPr>
            <a:r>
              <a:rPr lang="en-US" sz="1452" dirty="0">
                <a:solidFill>
                  <a:srgbClr val="3B4E4E"/>
                </a:solidFill>
                <a:latin typeface="Overpass" pitchFamily="34" charset="0"/>
                <a:ea typeface="Overpass" pitchFamily="34" charset="-122"/>
                <a:cs typeface="Overpass" pitchFamily="34" charset="-120"/>
              </a:rPr>
              <a:t>One of the most compelling features of the N-Queens Solver Visualizer is its interactive visualization. The real-time updates to the board allow users to follow along as the algorithm works through the problem. This interactive component transforms a static problem into a dynamic learning experience, making it much more engaging and informative.</a:t>
            </a:r>
            <a:endParaRPr lang="en-US" sz="1452" dirty="0"/>
          </a:p>
        </p:txBody>
      </p:sp>
      <p:sp>
        <p:nvSpPr>
          <p:cNvPr id="7" name="Shape 4"/>
          <p:cNvSpPr/>
          <p:nvPr/>
        </p:nvSpPr>
        <p:spPr>
          <a:xfrm>
            <a:off x="2278856" y="5111591"/>
            <a:ext cx="414814" cy="414814"/>
          </a:xfrm>
          <a:prstGeom prst="roundRect">
            <a:avLst>
              <a:gd name="adj" fmla="val 20004"/>
            </a:avLst>
          </a:prstGeom>
          <a:solidFill>
            <a:srgbClr val="DDEEE6"/>
          </a:solidFill>
          <a:ln w="7620">
            <a:solidFill>
              <a:srgbClr val="C3D4CC"/>
            </a:solidFill>
            <a:prstDash val="solid"/>
          </a:ln>
        </p:spPr>
        <p:txBody>
          <a:bodyPr/>
          <a:lstStyle/>
          <a:p>
            <a:endParaRPr lang="en-IN"/>
          </a:p>
        </p:txBody>
      </p:sp>
      <p:sp>
        <p:nvSpPr>
          <p:cNvPr id="8" name="Text 5"/>
          <p:cNvSpPr/>
          <p:nvPr/>
        </p:nvSpPr>
        <p:spPr>
          <a:xfrm>
            <a:off x="2432328" y="5180647"/>
            <a:ext cx="107871" cy="276582"/>
          </a:xfrm>
          <a:prstGeom prst="rect">
            <a:avLst/>
          </a:prstGeom>
          <a:noFill/>
          <a:ln/>
        </p:spPr>
        <p:txBody>
          <a:bodyPr wrap="none" rtlCol="0" anchor="t"/>
          <a:lstStyle/>
          <a:p>
            <a:pPr marL="0" indent="0" algn="ctr">
              <a:lnSpc>
                <a:spcPts val="2178"/>
              </a:lnSpc>
              <a:buNone/>
            </a:pPr>
            <a:r>
              <a:rPr lang="en-US" sz="2178" b="1" dirty="0">
                <a:solidFill>
                  <a:srgbClr val="3B4E4E"/>
                </a:solidFill>
                <a:latin typeface="Syne" pitchFamily="34" charset="0"/>
                <a:ea typeface="Syne" pitchFamily="34" charset="-122"/>
                <a:cs typeface="Syne" pitchFamily="34" charset="-120"/>
              </a:rPr>
              <a:t>1</a:t>
            </a:r>
            <a:endParaRPr lang="en-US" sz="2178" dirty="0"/>
          </a:p>
        </p:txBody>
      </p:sp>
      <p:sp>
        <p:nvSpPr>
          <p:cNvPr id="9" name="Text 6"/>
          <p:cNvSpPr/>
          <p:nvPr/>
        </p:nvSpPr>
        <p:spPr>
          <a:xfrm>
            <a:off x="2877979" y="5111591"/>
            <a:ext cx="2304931" cy="288131"/>
          </a:xfrm>
          <a:prstGeom prst="rect">
            <a:avLst/>
          </a:prstGeom>
          <a:noFill/>
          <a:ln/>
        </p:spPr>
        <p:txBody>
          <a:bodyPr wrap="none" rtlCol="0" anchor="t"/>
          <a:lstStyle/>
          <a:p>
            <a:pPr marL="0" indent="0">
              <a:lnSpc>
                <a:spcPts val="2269"/>
              </a:lnSpc>
              <a:buNone/>
            </a:pPr>
            <a:r>
              <a:rPr lang="en-US" sz="1815" b="1" dirty="0">
                <a:solidFill>
                  <a:srgbClr val="3B4E4E"/>
                </a:solidFill>
                <a:latin typeface="Syne" pitchFamily="34" charset="0"/>
                <a:ea typeface="Syne" pitchFamily="34" charset="-122"/>
                <a:cs typeface="Syne" pitchFamily="34" charset="-120"/>
              </a:rPr>
              <a:t>Color Coding</a:t>
            </a:r>
            <a:endParaRPr lang="en-US" sz="1815" dirty="0"/>
          </a:p>
        </p:txBody>
      </p:sp>
      <p:sp>
        <p:nvSpPr>
          <p:cNvPr id="10" name="Text 7"/>
          <p:cNvSpPr/>
          <p:nvPr/>
        </p:nvSpPr>
        <p:spPr>
          <a:xfrm>
            <a:off x="2877979" y="5510332"/>
            <a:ext cx="2635568" cy="2065258"/>
          </a:xfrm>
          <a:prstGeom prst="rect">
            <a:avLst/>
          </a:prstGeom>
          <a:noFill/>
          <a:ln/>
        </p:spPr>
        <p:txBody>
          <a:bodyPr wrap="square" rtlCol="0" anchor="t"/>
          <a:lstStyle/>
          <a:p>
            <a:pPr marL="0" indent="0">
              <a:lnSpc>
                <a:spcPts val="2323"/>
              </a:lnSpc>
              <a:buNone/>
            </a:pPr>
            <a:r>
              <a:rPr lang="en-US" sz="1452" dirty="0">
                <a:solidFill>
                  <a:srgbClr val="3B4E4E"/>
                </a:solidFill>
                <a:latin typeface="Overpass" pitchFamily="34" charset="0"/>
                <a:ea typeface="Overpass" pitchFamily="34" charset="-122"/>
                <a:cs typeface="Overpass" pitchFamily="34" charset="-120"/>
              </a:rPr>
              <a:t>The visualization uses color coding to indicate different stages of the algorithm. For instance, when a queen is placed on the board, the corresponding cell is highlighted in red.</a:t>
            </a:r>
            <a:endParaRPr lang="en-US" sz="1452" dirty="0"/>
          </a:p>
        </p:txBody>
      </p:sp>
      <p:sp>
        <p:nvSpPr>
          <p:cNvPr id="11" name="Shape 8"/>
          <p:cNvSpPr/>
          <p:nvPr/>
        </p:nvSpPr>
        <p:spPr>
          <a:xfrm>
            <a:off x="5697855" y="5111591"/>
            <a:ext cx="414814" cy="414814"/>
          </a:xfrm>
          <a:prstGeom prst="roundRect">
            <a:avLst>
              <a:gd name="adj" fmla="val 20004"/>
            </a:avLst>
          </a:prstGeom>
          <a:solidFill>
            <a:srgbClr val="DDEEE6"/>
          </a:solidFill>
          <a:ln w="7620">
            <a:solidFill>
              <a:srgbClr val="C3D4CC"/>
            </a:solidFill>
            <a:prstDash val="solid"/>
          </a:ln>
        </p:spPr>
        <p:txBody>
          <a:bodyPr/>
          <a:lstStyle/>
          <a:p>
            <a:endParaRPr lang="en-IN"/>
          </a:p>
        </p:txBody>
      </p:sp>
      <p:sp>
        <p:nvSpPr>
          <p:cNvPr id="12" name="Text 9"/>
          <p:cNvSpPr/>
          <p:nvPr/>
        </p:nvSpPr>
        <p:spPr>
          <a:xfrm>
            <a:off x="5818942" y="5180647"/>
            <a:ext cx="172522" cy="276582"/>
          </a:xfrm>
          <a:prstGeom prst="rect">
            <a:avLst/>
          </a:prstGeom>
          <a:noFill/>
          <a:ln/>
        </p:spPr>
        <p:txBody>
          <a:bodyPr wrap="none" rtlCol="0" anchor="t"/>
          <a:lstStyle/>
          <a:p>
            <a:pPr marL="0" indent="0" algn="ctr">
              <a:lnSpc>
                <a:spcPts val="2178"/>
              </a:lnSpc>
              <a:buNone/>
            </a:pPr>
            <a:r>
              <a:rPr lang="en-US" sz="2178" b="1" dirty="0">
                <a:solidFill>
                  <a:srgbClr val="3B4E4E"/>
                </a:solidFill>
                <a:latin typeface="Syne" pitchFamily="34" charset="0"/>
                <a:ea typeface="Syne" pitchFamily="34" charset="-122"/>
                <a:cs typeface="Syne" pitchFamily="34" charset="-120"/>
              </a:rPr>
              <a:t>2</a:t>
            </a:r>
            <a:endParaRPr lang="en-US" sz="2178" dirty="0"/>
          </a:p>
        </p:txBody>
      </p:sp>
      <p:sp>
        <p:nvSpPr>
          <p:cNvPr id="13" name="Text 10"/>
          <p:cNvSpPr/>
          <p:nvPr/>
        </p:nvSpPr>
        <p:spPr>
          <a:xfrm>
            <a:off x="6296978" y="5111591"/>
            <a:ext cx="2414230" cy="288131"/>
          </a:xfrm>
          <a:prstGeom prst="rect">
            <a:avLst/>
          </a:prstGeom>
          <a:noFill/>
          <a:ln/>
        </p:spPr>
        <p:txBody>
          <a:bodyPr wrap="none" rtlCol="0" anchor="t"/>
          <a:lstStyle/>
          <a:p>
            <a:pPr marL="0" indent="0">
              <a:lnSpc>
                <a:spcPts val="2269"/>
              </a:lnSpc>
              <a:buNone/>
            </a:pPr>
            <a:r>
              <a:rPr lang="en-US" sz="1815" b="1" dirty="0">
                <a:solidFill>
                  <a:srgbClr val="3B4E4E"/>
                </a:solidFill>
                <a:latin typeface="Syne" pitchFamily="34" charset="0"/>
                <a:ea typeface="Syne" pitchFamily="34" charset="-122"/>
                <a:cs typeface="Syne" pitchFamily="34" charset="-120"/>
              </a:rPr>
              <a:t>Real-time Updates</a:t>
            </a:r>
            <a:endParaRPr lang="en-US" sz="1815" dirty="0"/>
          </a:p>
        </p:txBody>
      </p:sp>
      <p:sp>
        <p:nvSpPr>
          <p:cNvPr id="14" name="Text 11"/>
          <p:cNvSpPr/>
          <p:nvPr/>
        </p:nvSpPr>
        <p:spPr>
          <a:xfrm>
            <a:off x="6296978" y="5510332"/>
            <a:ext cx="2635568" cy="1475184"/>
          </a:xfrm>
          <a:prstGeom prst="rect">
            <a:avLst/>
          </a:prstGeom>
          <a:noFill/>
          <a:ln/>
        </p:spPr>
        <p:txBody>
          <a:bodyPr wrap="square" rtlCol="0" anchor="t"/>
          <a:lstStyle/>
          <a:p>
            <a:pPr marL="0" indent="0">
              <a:lnSpc>
                <a:spcPts val="2323"/>
              </a:lnSpc>
              <a:buNone/>
            </a:pPr>
            <a:r>
              <a:rPr lang="en-US" sz="1452" dirty="0">
                <a:solidFill>
                  <a:srgbClr val="3B4E4E"/>
                </a:solidFill>
                <a:latin typeface="Overpass" pitchFamily="34" charset="0"/>
                <a:ea typeface="Overpass" pitchFamily="34" charset="-122"/>
                <a:cs typeface="Overpass" pitchFamily="34" charset="-120"/>
              </a:rPr>
              <a:t>The board is updated in real-time as the algorithm progresses, allowing users to see the algorithm's decision-making process.</a:t>
            </a:r>
            <a:endParaRPr lang="en-US" sz="1452" dirty="0"/>
          </a:p>
        </p:txBody>
      </p:sp>
      <p:sp>
        <p:nvSpPr>
          <p:cNvPr id="15" name="Shape 12"/>
          <p:cNvSpPr/>
          <p:nvPr/>
        </p:nvSpPr>
        <p:spPr>
          <a:xfrm>
            <a:off x="9116854" y="5111591"/>
            <a:ext cx="414814" cy="414814"/>
          </a:xfrm>
          <a:prstGeom prst="roundRect">
            <a:avLst>
              <a:gd name="adj" fmla="val 20004"/>
            </a:avLst>
          </a:prstGeom>
          <a:solidFill>
            <a:srgbClr val="DDEEE6"/>
          </a:solidFill>
          <a:ln w="7620">
            <a:solidFill>
              <a:srgbClr val="C3D4CC"/>
            </a:solidFill>
            <a:prstDash val="solid"/>
          </a:ln>
        </p:spPr>
        <p:txBody>
          <a:bodyPr/>
          <a:lstStyle/>
          <a:p>
            <a:endParaRPr lang="en-IN"/>
          </a:p>
        </p:txBody>
      </p:sp>
      <p:sp>
        <p:nvSpPr>
          <p:cNvPr id="16" name="Text 13"/>
          <p:cNvSpPr/>
          <p:nvPr/>
        </p:nvSpPr>
        <p:spPr>
          <a:xfrm>
            <a:off x="9235559" y="5180647"/>
            <a:ext cx="177284" cy="276582"/>
          </a:xfrm>
          <a:prstGeom prst="rect">
            <a:avLst/>
          </a:prstGeom>
          <a:noFill/>
          <a:ln/>
        </p:spPr>
        <p:txBody>
          <a:bodyPr wrap="none" rtlCol="0" anchor="t"/>
          <a:lstStyle/>
          <a:p>
            <a:pPr marL="0" indent="0" algn="ctr">
              <a:lnSpc>
                <a:spcPts val="2178"/>
              </a:lnSpc>
              <a:buNone/>
            </a:pPr>
            <a:r>
              <a:rPr lang="en-US" sz="2178" b="1" dirty="0">
                <a:solidFill>
                  <a:srgbClr val="3B4E4E"/>
                </a:solidFill>
                <a:latin typeface="Syne" pitchFamily="34" charset="0"/>
                <a:ea typeface="Syne" pitchFamily="34" charset="-122"/>
                <a:cs typeface="Syne" pitchFamily="34" charset="-120"/>
              </a:rPr>
              <a:t>3</a:t>
            </a:r>
            <a:endParaRPr lang="en-US" sz="2178" dirty="0"/>
          </a:p>
        </p:txBody>
      </p:sp>
      <p:sp>
        <p:nvSpPr>
          <p:cNvPr id="17" name="Text 14"/>
          <p:cNvSpPr/>
          <p:nvPr/>
        </p:nvSpPr>
        <p:spPr>
          <a:xfrm>
            <a:off x="9715976" y="5111591"/>
            <a:ext cx="2304931" cy="288131"/>
          </a:xfrm>
          <a:prstGeom prst="rect">
            <a:avLst/>
          </a:prstGeom>
          <a:noFill/>
          <a:ln/>
        </p:spPr>
        <p:txBody>
          <a:bodyPr wrap="none" rtlCol="0" anchor="t"/>
          <a:lstStyle/>
          <a:p>
            <a:pPr marL="0" indent="0">
              <a:lnSpc>
                <a:spcPts val="2269"/>
              </a:lnSpc>
              <a:buNone/>
            </a:pPr>
            <a:r>
              <a:rPr lang="en-US" sz="1815" b="1" dirty="0">
                <a:solidFill>
                  <a:srgbClr val="3B4E4E"/>
                </a:solidFill>
                <a:latin typeface="Syne" pitchFamily="34" charset="0"/>
                <a:ea typeface="Syne" pitchFamily="34" charset="-122"/>
                <a:cs typeface="Syne" pitchFamily="34" charset="-120"/>
              </a:rPr>
              <a:t>Dynamic Input</a:t>
            </a:r>
            <a:endParaRPr lang="en-US" sz="1815" dirty="0"/>
          </a:p>
        </p:txBody>
      </p:sp>
      <p:sp>
        <p:nvSpPr>
          <p:cNvPr id="18" name="Text 15"/>
          <p:cNvSpPr/>
          <p:nvPr/>
        </p:nvSpPr>
        <p:spPr>
          <a:xfrm>
            <a:off x="9715976" y="5510332"/>
            <a:ext cx="2635568" cy="1770221"/>
          </a:xfrm>
          <a:prstGeom prst="rect">
            <a:avLst/>
          </a:prstGeom>
          <a:noFill/>
          <a:ln/>
        </p:spPr>
        <p:txBody>
          <a:bodyPr wrap="square" rtlCol="0" anchor="t"/>
          <a:lstStyle/>
          <a:p>
            <a:pPr marL="0" indent="0">
              <a:lnSpc>
                <a:spcPts val="2323"/>
              </a:lnSpc>
              <a:buNone/>
            </a:pPr>
            <a:r>
              <a:rPr lang="en-US" sz="1452" dirty="0">
                <a:solidFill>
                  <a:srgbClr val="3B4E4E"/>
                </a:solidFill>
                <a:latin typeface="Overpass" pitchFamily="34" charset="0"/>
                <a:ea typeface="Overpass" pitchFamily="34" charset="-122"/>
                <a:cs typeface="Overpass" pitchFamily="34" charset="-120"/>
              </a:rPr>
              <a:t>Users can dynamically input the size of the board through a user interface element like a dialog box, allowing them to experiment with various configurations.</a:t>
            </a:r>
            <a:endParaRPr lang="en-US" sz="145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sp>
        <p:nvSpPr>
          <p:cNvPr id="4" name="Text 2"/>
          <p:cNvSpPr/>
          <p:nvPr/>
        </p:nvSpPr>
        <p:spPr>
          <a:xfrm>
            <a:off x="864037" y="1985486"/>
            <a:ext cx="6199465"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Project Objectives</a:t>
            </a:r>
            <a:endParaRPr lang="en-US" sz="4860" dirty="0"/>
          </a:p>
        </p:txBody>
      </p:sp>
      <p:sp>
        <p:nvSpPr>
          <p:cNvPr id="5" name="Text 3"/>
          <p:cNvSpPr/>
          <p:nvPr/>
        </p:nvSpPr>
        <p:spPr>
          <a:xfrm>
            <a:off x="864037" y="3250763"/>
            <a:ext cx="12902327"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The project aims to achieve the following objectives:</a:t>
            </a:r>
            <a:endParaRPr lang="en-US" sz="1944" dirty="0"/>
          </a:p>
        </p:txBody>
      </p:sp>
      <p:sp>
        <p:nvSpPr>
          <p:cNvPr id="6" name="Text 4"/>
          <p:cNvSpPr/>
          <p:nvPr/>
        </p:nvSpPr>
        <p:spPr>
          <a:xfrm>
            <a:off x="1258967" y="3923467"/>
            <a:ext cx="12507397"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3B4E4E"/>
                </a:solidFill>
                <a:latin typeface="Overpass" pitchFamily="34" charset="0"/>
                <a:ea typeface="Overpass" pitchFamily="34" charset="-122"/>
                <a:cs typeface="Overpass" pitchFamily="34" charset="-120"/>
              </a:rPr>
              <a:t>Develop a GUI-based application using Java Swing.</a:t>
            </a:r>
            <a:endParaRPr lang="en-US" sz="1944" dirty="0"/>
          </a:p>
        </p:txBody>
      </p:sp>
      <p:sp>
        <p:nvSpPr>
          <p:cNvPr id="7" name="Text 5"/>
          <p:cNvSpPr/>
          <p:nvPr/>
        </p:nvSpPr>
        <p:spPr>
          <a:xfrm>
            <a:off x="1258967" y="4404836"/>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3B4E4E"/>
                </a:solidFill>
                <a:latin typeface="Overpass" pitchFamily="34" charset="0"/>
                <a:ea typeface="Overpass" pitchFamily="34" charset="-122"/>
                <a:cs typeface="Overpass" pitchFamily="34" charset="-120"/>
              </a:rPr>
              <a:t>Implement the backtracking algorithm to solve the N-Queens problem for any given board size.</a:t>
            </a:r>
            <a:endParaRPr lang="en-US" sz="1944" dirty="0"/>
          </a:p>
        </p:txBody>
      </p:sp>
      <p:sp>
        <p:nvSpPr>
          <p:cNvPr id="8" name="Text 6"/>
          <p:cNvSpPr/>
          <p:nvPr/>
        </p:nvSpPr>
        <p:spPr>
          <a:xfrm>
            <a:off x="1258967" y="4886206"/>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3B4E4E"/>
                </a:solidFill>
                <a:latin typeface="Overpass" pitchFamily="34" charset="0"/>
                <a:ea typeface="Overpass" pitchFamily="34" charset="-122"/>
                <a:cs typeface="Overpass" pitchFamily="34" charset="-120"/>
              </a:rPr>
              <a:t>Visualize the solving process in real-time, updating the GUI to reflect the current state of the board.</a:t>
            </a:r>
            <a:endParaRPr lang="en-US" sz="1944" dirty="0"/>
          </a:p>
        </p:txBody>
      </p:sp>
      <p:sp>
        <p:nvSpPr>
          <p:cNvPr id="9" name="Text 7"/>
          <p:cNvSpPr/>
          <p:nvPr/>
        </p:nvSpPr>
        <p:spPr>
          <a:xfrm>
            <a:off x="1258967" y="5367576"/>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4"/>
            </a:pPr>
            <a:r>
              <a:rPr lang="en-US" sz="1944" dirty="0">
                <a:solidFill>
                  <a:srgbClr val="3B4E4E"/>
                </a:solidFill>
                <a:latin typeface="Overpass" pitchFamily="34" charset="0"/>
                <a:ea typeface="Overpass" pitchFamily="34" charset="-122"/>
                <a:cs typeface="Overpass" pitchFamily="34" charset="-120"/>
              </a:rPr>
              <a:t>Provide user interaction, allowing users to input the size of the board dynamically.</a:t>
            </a:r>
            <a:endParaRPr lang="en-US" sz="1944" dirty="0"/>
          </a:p>
        </p:txBody>
      </p:sp>
      <p:sp>
        <p:nvSpPr>
          <p:cNvPr id="10" name="Text 8"/>
          <p:cNvSpPr/>
          <p:nvPr/>
        </p:nvSpPr>
        <p:spPr>
          <a:xfrm>
            <a:off x="1258967" y="5848945"/>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5"/>
            </a:pPr>
            <a:r>
              <a:rPr lang="en-US" sz="1944" dirty="0">
                <a:solidFill>
                  <a:srgbClr val="3B4E4E"/>
                </a:solidFill>
                <a:latin typeface="Overpass" pitchFamily="34" charset="0"/>
                <a:ea typeface="Overpass" pitchFamily="34" charset="-122"/>
                <a:cs typeface="Overpass" pitchFamily="34" charset="-120"/>
              </a:rPr>
              <a:t>Ensure educational value by making the application intuitive and informative for educational purposes.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864037" y="1154192"/>
            <a:ext cx="7415927" cy="1543050"/>
          </a:xfrm>
          <a:prstGeom prst="rect">
            <a:avLst/>
          </a:prstGeom>
          <a:noFill/>
          <a:ln/>
        </p:spPr>
        <p:txBody>
          <a:bodyPr wrap="squar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Background: The N-Queens Problem</a:t>
            </a:r>
            <a:endParaRPr lang="en-US" sz="4860" dirty="0"/>
          </a:p>
        </p:txBody>
      </p:sp>
      <p:sp>
        <p:nvSpPr>
          <p:cNvPr id="7" name="Text 3"/>
          <p:cNvSpPr/>
          <p:nvPr/>
        </p:nvSpPr>
        <p:spPr>
          <a:xfrm>
            <a:off x="864037" y="3067526"/>
            <a:ext cx="7415927" cy="158019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The N-Queens problem is a classic combinatorial problem in computer science and mathematics. It involves placing N queens on an N×N chessboard such that no two queens threaten each other. This means:</a:t>
            </a:r>
            <a:endParaRPr lang="en-US" sz="1944" dirty="0"/>
          </a:p>
        </p:txBody>
      </p:sp>
      <p:sp>
        <p:nvSpPr>
          <p:cNvPr id="8" name="Shape 4"/>
          <p:cNvSpPr/>
          <p:nvPr/>
        </p:nvSpPr>
        <p:spPr>
          <a:xfrm>
            <a:off x="864037" y="4925378"/>
            <a:ext cx="7415927" cy="2150031"/>
          </a:xfrm>
          <a:prstGeom prst="roundRect">
            <a:avLst>
              <a:gd name="adj" fmla="val 5167"/>
            </a:avLst>
          </a:prstGeom>
          <a:noFill/>
          <a:ln w="15240">
            <a:solidFill>
              <a:srgbClr val="000000">
                <a:alpha val="8000"/>
              </a:srgbClr>
            </a:solidFill>
            <a:prstDash val="solid"/>
          </a:ln>
        </p:spPr>
        <p:txBody>
          <a:bodyPr/>
          <a:lstStyle/>
          <a:p>
            <a:endParaRPr lang="en-IN"/>
          </a:p>
        </p:txBody>
      </p:sp>
      <p:sp>
        <p:nvSpPr>
          <p:cNvPr id="9" name="Shape 5"/>
          <p:cNvSpPr/>
          <p:nvPr/>
        </p:nvSpPr>
        <p:spPr>
          <a:xfrm>
            <a:off x="879277" y="4940618"/>
            <a:ext cx="7385447" cy="706517"/>
          </a:xfrm>
          <a:prstGeom prst="rect">
            <a:avLst/>
          </a:prstGeom>
          <a:solidFill>
            <a:srgbClr val="FFFFFF">
              <a:alpha val="4000"/>
            </a:srgbClr>
          </a:solidFill>
          <a:ln/>
        </p:spPr>
        <p:txBody>
          <a:bodyPr/>
          <a:lstStyle/>
          <a:p>
            <a:endParaRPr lang="en-IN"/>
          </a:p>
        </p:txBody>
      </p:sp>
      <p:sp>
        <p:nvSpPr>
          <p:cNvPr id="10" name="Text 6"/>
          <p:cNvSpPr/>
          <p:nvPr/>
        </p:nvSpPr>
        <p:spPr>
          <a:xfrm>
            <a:off x="1126093" y="5096351"/>
            <a:ext cx="6891814"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No two queens can be in the same row.</a:t>
            </a:r>
            <a:endParaRPr lang="en-US" sz="1944" dirty="0"/>
          </a:p>
        </p:txBody>
      </p:sp>
      <p:sp>
        <p:nvSpPr>
          <p:cNvPr id="11" name="Shape 7"/>
          <p:cNvSpPr/>
          <p:nvPr/>
        </p:nvSpPr>
        <p:spPr>
          <a:xfrm>
            <a:off x="879277" y="5647134"/>
            <a:ext cx="7385447" cy="706517"/>
          </a:xfrm>
          <a:prstGeom prst="rect">
            <a:avLst/>
          </a:prstGeom>
          <a:solidFill>
            <a:srgbClr val="000000">
              <a:alpha val="4000"/>
            </a:srgbClr>
          </a:solidFill>
          <a:ln/>
        </p:spPr>
        <p:txBody>
          <a:bodyPr/>
          <a:lstStyle/>
          <a:p>
            <a:endParaRPr lang="en-IN"/>
          </a:p>
        </p:txBody>
      </p:sp>
      <p:sp>
        <p:nvSpPr>
          <p:cNvPr id="12" name="Text 8"/>
          <p:cNvSpPr/>
          <p:nvPr/>
        </p:nvSpPr>
        <p:spPr>
          <a:xfrm>
            <a:off x="1126093" y="5802868"/>
            <a:ext cx="6891814"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No two queens can be in the same column.</a:t>
            </a:r>
            <a:endParaRPr lang="en-US" sz="1944" dirty="0"/>
          </a:p>
        </p:txBody>
      </p:sp>
      <p:sp>
        <p:nvSpPr>
          <p:cNvPr id="13" name="Shape 9"/>
          <p:cNvSpPr/>
          <p:nvPr/>
        </p:nvSpPr>
        <p:spPr>
          <a:xfrm>
            <a:off x="879277" y="6353651"/>
            <a:ext cx="7385447" cy="706517"/>
          </a:xfrm>
          <a:prstGeom prst="rect">
            <a:avLst/>
          </a:prstGeom>
          <a:solidFill>
            <a:srgbClr val="FFFFFF">
              <a:alpha val="4000"/>
            </a:srgbClr>
          </a:solidFill>
          <a:ln/>
        </p:spPr>
        <p:txBody>
          <a:bodyPr/>
          <a:lstStyle/>
          <a:p>
            <a:endParaRPr lang="en-IN"/>
          </a:p>
        </p:txBody>
      </p:sp>
      <p:sp>
        <p:nvSpPr>
          <p:cNvPr id="14" name="Text 10"/>
          <p:cNvSpPr/>
          <p:nvPr/>
        </p:nvSpPr>
        <p:spPr>
          <a:xfrm>
            <a:off x="1126093" y="6509385"/>
            <a:ext cx="6891814"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No two queens can be on the same diagonal.</a:t>
            </a:r>
            <a:endParaRPr lang="en-US" sz="1944" dirty="0"/>
          </a:p>
        </p:txBody>
      </p:sp>
      <p:pic>
        <p:nvPicPr>
          <p:cNvPr id="17" name="Picture 16" descr="A chessboard with black crowns&#10;&#10;Description automatically generated">
            <a:extLst>
              <a:ext uri="{FF2B5EF4-FFF2-40B4-BE49-F238E27FC236}">
                <a16:creationId xmlns:a16="http://schemas.microsoft.com/office/drawing/2014/main" id="{9BB685EA-A685-47B9-D6BD-E8BB1A565710}"/>
              </a:ext>
            </a:extLst>
          </p:cNvPr>
          <p:cNvPicPr>
            <a:picLocks noChangeAspect="1"/>
          </p:cNvPicPr>
          <p:nvPr/>
        </p:nvPicPr>
        <p:blipFill>
          <a:blip r:embed="rId4"/>
          <a:stretch>
            <a:fillRect/>
          </a:stretch>
        </p:blipFill>
        <p:spPr>
          <a:xfrm>
            <a:off x="9144000" y="1206147"/>
            <a:ext cx="5486400" cy="56471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8229600"/>
          </a:xfrm>
          <a:prstGeom prst="rect">
            <a:avLst/>
          </a:prstGeom>
          <a:solidFill>
            <a:srgbClr val="FFFDE6"/>
          </a:solidFill>
          <a:ln/>
        </p:spPr>
        <p:txBody>
          <a:bodyPr/>
          <a:lstStyle/>
          <a:p>
            <a:endParaRPr lang="en-IN"/>
          </a:p>
        </p:txBody>
      </p:sp>
      <p:sp>
        <p:nvSpPr>
          <p:cNvPr id="4" name="Text 2"/>
          <p:cNvSpPr/>
          <p:nvPr/>
        </p:nvSpPr>
        <p:spPr>
          <a:xfrm>
            <a:off x="864037" y="1804868"/>
            <a:ext cx="9863852"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Importance and Applications</a:t>
            </a:r>
            <a:endParaRPr lang="en-US" sz="4860" dirty="0"/>
          </a:p>
        </p:txBody>
      </p:sp>
      <p:sp>
        <p:nvSpPr>
          <p:cNvPr id="5" name="Text 3"/>
          <p:cNvSpPr/>
          <p:nvPr/>
        </p:nvSpPr>
        <p:spPr>
          <a:xfrm>
            <a:off x="864037" y="3070146"/>
            <a:ext cx="12902327" cy="118514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The N-Queens problem is not just a puzzle but also a benchmark for algorithms in constraint satisfaction, combinatorial optimization, and artificial intelligence. Solutions to the N-Queens problem help in understanding more complex problems in various fields such as:</a:t>
            </a:r>
            <a:endParaRPr lang="en-US" sz="1944" dirty="0"/>
          </a:p>
        </p:txBody>
      </p:sp>
      <p:sp>
        <p:nvSpPr>
          <p:cNvPr id="6" name="Text 4"/>
          <p:cNvSpPr/>
          <p:nvPr/>
        </p:nvSpPr>
        <p:spPr>
          <a:xfrm>
            <a:off x="864037" y="4779764"/>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Robotics</a:t>
            </a:r>
            <a:endParaRPr lang="en-US" sz="2430" dirty="0"/>
          </a:p>
        </p:txBody>
      </p:sp>
      <p:sp>
        <p:nvSpPr>
          <p:cNvPr id="7" name="Text 5"/>
          <p:cNvSpPr/>
          <p:nvPr/>
        </p:nvSpPr>
        <p:spPr>
          <a:xfrm>
            <a:off x="864037" y="5412343"/>
            <a:ext cx="3898821"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Pathfinding and positioning of robots.</a:t>
            </a:r>
            <a:endParaRPr lang="en-US" sz="1944" dirty="0"/>
          </a:p>
        </p:txBody>
      </p:sp>
      <p:sp>
        <p:nvSpPr>
          <p:cNvPr id="8" name="Text 6"/>
          <p:cNvSpPr/>
          <p:nvPr/>
        </p:nvSpPr>
        <p:spPr>
          <a:xfrm>
            <a:off x="5372695" y="4779764"/>
            <a:ext cx="3196947"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Parallel Processing</a:t>
            </a:r>
            <a:endParaRPr lang="en-US" sz="2430" dirty="0"/>
          </a:p>
        </p:txBody>
      </p:sp>
      <p:sp>
        <p:nvSpPr>
          <p:cNvPr id="9" name="Text 7"/>
          <p:cNvSpPr/>
          <p:nvPr/>
        </p:nvSpPr>
        <p:spPr>
          <a:xfrm>
            <a:off x="5372695" y="5412343"/>
            <a:ext cx="3898821"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Task scheduling without conflicts.</a:t>
            </a:r>
            <a:endParaRPr lang="en-US" sz="1944" dirty="0"/>
          </a:p>
        </p:txBody>
      </p:sp>
      <p:sp>
        <p:nvSpPr>
          <p:cNvPr id="10" name="Text 8"/>
          <p:cNvSpPr/>
          <p:nvPr/>
        </p:nvSpPr>
        <p:spPr>
          <a:xfrm>
            <a:off x="9881354" y="4779764"/>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Cryptography</a:t>
            </a:r>
            <a:endParaRPr lang="en-US" sz="2430" dirty="0"/>
          </a:p>
        </p:txBody>
      </p:sp>
      <p:sp>
        <p:nvSpPr>
          <p:cNvPr id="11" name="Text 9"/>
          <p:cNvSpPr/>
          <p:nvPr/>
        </p:nvSpPr>
        <p:spPr>
          <a:xfrm>
            <a:off x="9881354" y="5412343"/>
            <a:ext cx="3898821"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Generating secure keys through combinatorial principles.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IN"/>
          </a:p>
        </p:txBody>
      </p:sp>
      <p:sp>
        <p:nvSpPr>
          <p:cNvPr id="3" name="Shape 1"/>
          <p:cNvSpPr/>
          <p:nvPr/>
        </p:nvSpPr>
        <p:spPr>
          <a:xfrm>
            <a:off x="0" y="0"/>
            <a:ext cx="14630400" cy="10353794"/>
          </a:xfrm>
          <a:prstGeom prst="rect">
            <a:avLst/>
          </a:prstGeom>
          <a:solidFill>
            <a:srgbClr val="FFFDE6"/>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marL="0" indent="0">
              <a:lnSpc>
                <a:spcPts val="4253"/>
              </a:lnSpc>
              <a:buNone/>
            </a:pPr>
            <a:r>
              <a:rPr lang="en-US" sz="3402" b="1" dirty="0">
                <a:solidFill>
                  <a:srgbClr val="233939"/>
                </a:solidFill>
                <a:latin typeface="Syne" pitchFamily="34" charset="0"/>
                <a:ea typeface="Syne" pitchFamily="34" charset="-122"/>
                <a:cs typeface="Syne" pitchFamily="34" charset="-120"/>
              </a:rPr>
              <a:t>Methodology</a:t>
            </a:r>
            <a:endParaRPr lang="en-US" sz="3402" dirty="0"/>
          </a:p>
        </p:txBody>
      </p:sp>
      <p:sp>
        <p:nvSpPr>
          <p:cNvPr id="6" name="Text 3"/>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dirty="0">
                <a:solidFill>
                  <a:srgbClr val="3B4E4E"/>
                </a:solidFill>
                <a:latin typeface="Overpass" pitchFamily="34" charset="0"/>
                <a:ea typeface="Overpass" pitchFamily="34" charset="-122"/>
                <a:cs typeface="Overpass" pitchFamily="34" charset="-120"/>
              </a:rPr>
              <a:t>The project utilizes a combination of GUI design, algorithm implementation, and visualization techniques to achieve its objectives.</a:t>
            </a:r>
            <a:endParaRPr lang="en-US" sz="1361" dirty="0"/>
          </a:p>
        </p:txBody>
      </p:sp>
      <p:pic>
        <p:nvPicPr>
          <p:cNvPr id="7" name="Image 1" descr="preencoded.png"/>
          <p:cNvPicPr>
            <a:picLocks noChangeAspect="1"/>
          </p:cNvPicPr>
          <p:nvPr/>
        </p:nvPicPr>
        <p:blipFill>
          <a:blip r:embed="rId4"/>
          <a:stretch>
            <a:fillRect/>
          </a:stretch>
        </p:blipFill>
        <p:spPr>
          <a:xfrm>
            <a:off x="2594967" y="4182189"/>
            <a:ext cx="864037" cy="1382554"/>
          </a:xfrm>
          <a:prstGeom prst="rect">
            <a:avLst/>
          </a:prstGeom>
        </p:spPr>
      </p:pic>
      <p:sp>
        <p:nvSpPr>
          <p:cNvPr id="8" name="Text 4"/>
          <p:cNvSpPr/>
          <p:nvPr/>
        </p:nvSpPr>
        <p:spPr>
          <a:xfrm>
            <a:off x="3718203" y="4354949"/>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GUI Design</a:t>
            </a:r>
            <a:endParaRPr lang="en-US" sz="1701" dirty="0"/>
          </a:p>
        </p:txBody>
      </p:sp>
      <p:sp>
        <p:nvSpPr>
          <p:cNvPr id="9" name="Text 5"/>
          <p:cNvSpPr/>
          <p:nvPr/>
        </p:nvSpPr>
        <p:spPr>
          <a:xfrm>
            <a:off x="3718203" y="4728448"/>
            <a:ext cx="8317111"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graphical user interface is designed using Java Swing, with components like JPanel for drawing the chessboard and JFrame for handling user interactions.</a:t>
            </a:r>
            <a:endParaRPr lang="en-US" sz="1361" dirty="0"/>
          </a:p>
        </p:txBody>
      </p:sp>
      <p:pic>
        <p:nvPicPr>
          <p:cNvPr id="10" name="Image 2" descr="preencoded.png"/>
          <p:cNvPicPr>
            <a:picLocks noChangeAspect="1"/>
          </p:cNvPicPr>
          <p:nvPr/>
        </p:nvPicPr>
        <p:blipFill>
          <a:blip r:embed="rId5"/>
          <a:stretch>
            <a:fillRect/>
          </a:stretch>
        </p:blipFill>
        <p:spPr>
          <a:xfrm>
            <a:off x="2594967" y="5564743"/>
            <a:ext cx="864037" cy="1382554"/>
          </a:xfrm>
          <a:prstGeom prst="rect">
            <a:avLst/>
          </a:prstGeom>
        </p:spPr>
      </p:pic>
      <p:sp>
        <p:nvSpPr>
          <p:cNvPr id="11" name="Text 6"/>
          <p:cNvSpPr/>
          <p:nvPr/>
        </p:nvSpPr>
        <p:spPr>
          <a:xfrm>
            <a:off x="3718203" y="5737503"/>
            <a:ext cx="2799636"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Backtracking Algorithm</a:t>
            </a:r>
            <a:endParaRPr lang="en-US" sz="1701" dirty="0"/>
          </a:p>
        </p:txBody>
      </p:sp>
      <p:sp>
        <p:nvSpPr>
          <p:cNvPr id="12" name="Text 7"/>
          <p:cNvSpPr/>
          <p:nvPr/>
        </p:nvSpPr>
        <p:spPr>
          <a:xfrm>
            <a:off x="3718203" y="6111002"/>
            <a:ext cx="8317111"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backtracking algorithm is implemented in the solve method, which attempts to place queens row by row, checking for safety and backtracking if necessary.</a:t>
            </a:r>
            <a:endParaRPr lang="en-US" sz="1361" dirty="0"/>
          </a:p>
        </p:txBody>
      </p:sp>
      <p:pic>
        <p:nvPicPr>
          <p:cNvPr id="13" name="Image 3" descr="preencoded.png"/>
          <p:cNvPicPr>
            <a:picLocks noChangeAspect="1"/>
          </p:cNvPicPr>
          <p:nvPr/>
        </p:nvPicPr>
        <p:blipFill>
          <a:blip r:embed="rId6"/>
          <a:stretch>
            <a:fillRect/>
          </a:stretch>
        </p:blipFill>
        <p:spPr>
          <a:xfrm>
            <a:off x="2594967" y="6947297"/>
            <a:ext cx="864037" cy="1548765"/>
          </a:xfrm>
          <a:prstGeom prst="rect">
            <a:avLst/>
          </a:prstGeom>
        </p:spPr>
      </p:pic>
      <p:sp>
        <p:nvSpPr>
          <p:cNvPr id="14" name="Text 8"/>
          <p:cNvSpPr/>
          <p:nvPr/>
        </p:nvSpPr>
        <p:spPr>
          <a:xfrm>
            <a:off x="3718203" y="7120057"/>
            <a:ext cx="275082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Real-time Visualization</a:t>
            </a:r>
            <a:endParaRPr lang="en-US" sz="1701" dirty="0"/>
          </a:p>
        </p:txBody>
      </p:sp>
      <p:sp>
        <p:nvSpPr>
          <p:cNvPr id="15" name="Text 9"/>
          <p:cNvSpPr/>
          <p:nvPr/>
        </p:nvSpPr>
        <p:spPr>
          <a:xfrm>
            <a:off x="3718203" y="7493556"/>
            <a:ext cx="8317111" cy="829747"/>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application achieves real-time visualization by repainting the board after each attempt to place or remove a queen, introducing delays using Thread.sleep(DELAY) to slow down the visualization for better observation.</a:t>
            </a:r>
            <a:endParaRPr lang="en-US" sz="1361" dirty="0"/>
          </a:p>
        </p:txBody>
      </p:sp>
      <p:pic>
        <p:nvPicPr>
          <p:cNvPr id="16" name="Image 4" descr="preencoded.png"/>
          <p:cNvPicPr>
            <a:picLocks noChangeAspect="1"/>
          </p:cNvPicPr>
          <p:nvPr/>
        </p:nvPicPr>
        <p:blipFill>
          <a:blip r:embed="rId7"/>
          <a:stretch>
            <a:fillRect/>
          </a:stretch>
        </p:blipFill>
        <p:spPr>
          <a:xfrm>
            <a:off x="2594967" y="8496062"/>
            <a:ext cx="864037" cy="1382554"/>
          </a:xfrm>
          <a:prstGeom prst="rect">
            <a:avLst/>
          </a:prstGeom>
        </p:spPr>
      </p:pic>
      <p:sp>
        <p:nvSpPr>
          <p:cNvPr id="17" name="Text 10"/>
          <p:cNvSpPr/>
          <p:nvPr/>
        </p:nvSpPr>
        <p:spPr>
          <a:xfrm>
            <a:off x="3718203" y="8668822"/>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User Interaction</a:t>
            </a:r>
            <a:endParaRPr lang="en-US" sz="1701" dirty="0"/>
          </a:p>
        </p:txBody>
      </p:sp>
      <p:sp>
        <p:nvSpPr>
          <p:cNvPr id="18" name="Text 11"/>
          <p:cNvSpPr/>
          <p:nvPr/>
        </p:nvSpPr>
        <p:spPr>
          <a:xfrm>
            <a:off x="3718203" y="9042321"/>
            <a:ext cx="8317111"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The application prompts the user to input the size of the board (n) using a dialog box, allowing for dynamic adjustment of the board size.</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1195</Words>
  <Application>Microsoft Office PowerPoint</Application>
  <PresentationFormat>Custom</PresentationFormat>
  <Paragraphs>93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Overpass</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Sumit Gupta</cp:lastModifiedBy>
  <cp:revision>3</cp:revision>
  <dcterms:created xsi:type="dcterms:W3CDTF">2024-07-11T05:47:26Z</dcterms:created>
  <dcterms:modified xsi:type="dcterms:W3CDTF">2024-07-11T21:17:43Z</dcterms:modified>
</cp:coreProperties>
</file>